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6" r:id="rId2"/>
    <p:sldId id="289" r:id="rId3"/>
    <p:sldId id="297" r:id="rId4"/>
    <p:sldId id="298" r:id="rId5"/>
    <p:sldId id="299" r:id="rId6"/>
    <p:sldId id="300" r:id="rId7"/>
    <p:sldId id="301" r:id="rId8"/>
    <p:sldId id="304" r:id="rId9"/>
    <p:sldId id="302" r:id="rId10"/>
    <p:sldId id="305" r:id="rId11"/>
    <p:sldId id="303" r:id="rId12"/>
    <p:sldId id="307" r:id="rId13"/>
    <p:sldId id="308" r:id="rId14"/>
    <p:sldId id="310" r:id="rId15"/>
    <p:sldId id="309" r:id="rId16"/>
    <p:sldId id="312" r:id="rId17"/>
    <p:sldId id="311" r:id="rId18"/>
    <p:sldId id="306" r:id="rId19"/>
    <p:sldId id="313" r:id="rId20"/>
    <p:sldId id="270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95B5"/>
    <a:srgbClr val="E9EFFB"/>
    <a:srgbClr val="1ECEBC"/>
    <a:srgbClr val="B0A8E0"/>
    <a:srgbClr val="616A87"/>
    <a:srgbClr val="DCE1EC"/>
    <a:srgbClr val="74D3FF"/>
    <a:srgbClr val="FF6600"/>
    <a:srgbClr val="4E9CEE"/>
    <a:srgbClr val="D6C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4E7556-0BB4-48C3-B585-5EA2A12D810B}" v="202" dt="2022-11-05T12:39:54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3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84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39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952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37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289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31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050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5901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48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15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841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507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43FEB-CA4E-45D7-9007-AB8705F7A7B5}" type="datetimeFigureOut">
              <a:rPr lang="ko-KR" altLang="en-US" smtClean="0"/>
              <a:t>2022-11-17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36F23-2DE0-4C93-9E4D-3BD093BFA6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57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889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322864" y="3961385"/>
            <a:ext cx="35462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>
              <a:solidFill>
                <a:prstClr val="white">
                  <a:lumMod val="85000"/>
                </a:prstClr>
              </a:solidFill>
              <a:cs typeface="Aharoni" panose="02010803020104030203" pitchFamily="2" charset="-79"/>
            </a:endParaRPr>
          </a:p>
          <a:p>
            <a:pPr algn="ctr"/>
            <a:r>
              <a:rPr lang="en-US" altLang="ko-KR" sz="2000" dirty="0">
                <a:solidFill>
                  <a:prstClr val="white">
                    <a:lumMod val="85000"/>
                  </a:prstClr>
                </a:solidFill>
                <a:cs typeface="Aharoni" panose="02010803020104030203" pitchFamily="2" charset="-79"/>
              </a:rPr>
              <a:t>2017182007</a:t>
            </a:r>
            <a:r>
              <a:rPr lang="ko-KR" altLang="en-US" sz="2000" dirty="0">
                <a:solidFill>
                  <a:prstClr val="white">
                    <a:lumMod val="85000"/>
                  </a:prstClr>
                </a:solidFill>
                <a:cs typeface="Aharoni" panose="02010803020104030203" pitchFamily="2" charset="-79"/>
              </a:rPr>
              <a:t> 김우빈</a:t>
            </a:r>
            <a:endParaRPr lang="en-US" altLang="ko-KR" sz="2000" dirty="0">
              <a:solidFill>
                <a:prstClr val="white">
                  <a:lumMod val="85000"/>
                </a:prstClr>
              </a:solidFill>
              <a:cs typeface="Aharoni" panose="02010803020104030203" pitchFamily="2" charset="-79"/>
            </a:endParaRPr>
          </a:p>
          <a:p>
            <a:pPr algn="ctr"/>
            <a:r>
              <a:rPr lang="en-US" altLang="ko-KR" sz="2000" dirty="0">
                <a:solidFill>
                  <a:prstClr val="white">
                    <a:lumMod val="85000"/>
                  </a:prstClr>
                </a:solidFill>
                <a:cs typeface="Aharoni" panose="02010803020104030203" pitchFamily="2" charset="-79"/>
              </a:rPr>
              <a:t>2018182013 </a:t>
            </a:r>
            <a:r>
              <a:rPr lang="ko-KR" altLang="en-US" sz="2000" dirty="0">
                <a:solidFill>
                  <a:prstClr val="white">
                    <a:lumMod val="85000"/>
                  </a:prstClr>
                </a:solidFill>
                <a:cs typeface="Aharoni" panose="02010803020104030203" pitchFamily="2" charset="-79"/>
              </a:rPr>
              <a:t>박동규</a:t>
            </a:r>
            <a:endParaRPr lang="en-US" altLang="ko-KR" sz="2000" dirty="0">
              <a:solidFill>
                <a:prstClr val="white">
                  <a:lumMod val="85000"/>
                </a:prstClr>
              </a:solidFill>
              <a:cs typeface="Aharoni" panose="02010803020104030203" pitchFamily="2" charset="-79"/>
            </a:endParaRPr>
          </a:p>
          <a:p>
            <a:pPr algn="ctr"/>
            <a:r>
              <a:rPr lang="en-US" altLang="ko-KR" sz="2000" dirty="0">
                <a:solidFill>
                  <a:prstClr val="white">
                    <a:lumMod val="85000"/>
                  </a:prstClr>
                </a:solidFill>
                <a:cs typeface="Aharoni" panose="02010803020104030203" pitchFamily="2" charset="-79"/>
              </a:rPr>
              <a:t>2020182044 </a:t>
            </a:r>
            <a:r>
              <a:rPr lang="ko-KR" altLang="en-US" sz="2000" dirty="0" err="1">
                <a:solidFill>
                  <a:prstClr val="white">
                    <a:lumMod val="85000"/>
                  </a:prstClr>
                </a:solidFill>
                <a:cs typeface="Aharoni" panose="02010803020104030203" pitchFamily="2" charset="-79"/>
              </a:rPr>
              <a:t>황석주</a:t>
            </a:r>
            <a:endParaRPr lang="en-US" altLang="ko-KR" sz="2000" dirty="0">
              <a:solidFill>
                <a:prstClr val="white">
                  <a:lumMod val="85000"/>
                </a:prstClr>
              </a:solidFill>
              <a:cs typeface="Aharoni" panose="02010803020104030203" pitchFamily="2" charset="-79"/>
            </a:endParaRPr>
          </a:p>
          <a:p>
            <a:pPr algn="ctr"/>
            <a:endParaRPr lang="en-US" altLang="ko-KR" sz="2000" dirty="0">
              <a:solidFill>
                <a:prstClr val="white">
                  <a:lumMod val="8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0" y="3440636"/>
            <a:ext cx="12192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1"/>
            <a:ext cx="12192000" cy="3429000"/>
          </a:xfrm>
          <a:prstGeom prst="rect">
            <a:avLst/>
          </a:prstGeom>
          <a:solidFill>
            <a:srgbClr val="616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200" i="1" dirty="0">
                <a:solidFill>
                  <a:prstClr val="white"/>
                </a:solidFill>
                <a:cs typeface="Aharoni" panose="02010803020104030203" pitchFamily="2" charset="-79"/>
              </a:rPr>
              <a:t>Who’s The Tagger?</a:t>
            </a:r>
            <a:endParaRPr lang="ko-KR" altLang="en-US" sz="72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59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4166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8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85521 0.0016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760" y="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/>
      <p:bldP spid="23" grpId="0" animBg="1"/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>
                <a:latin typeface="+mj-lt"/>
                <a:ea typeface="문체부 바탕체" panose="02030609000101010101" pitchFamily="17" charset="-127"/>
              </a:rPr>
              <a:t>인게임</a:t>
            </a:r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 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1CCACE-0933-77FF-2DFA-F16387D81CC4}"/>
              </a:ext>
            </a:extLst>
          </p:cNvPr>
          <p:cNvSpPr txBox="1"/>
          <p:nvPr/>
        </p:nvSpPr>
        <p:spPr>
          <a:xfrm>
            <a:off x="5413196" y="2607861"/>
            <a:ext cx="5903530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&lt;</a:t>
            </a:r>
            <a:r>
              <a:rPr lang="ko-KR" altLang="en-US" sz="2000" dirty="0" err="1"/>
              <a:t>인게임</a:t>
            </a:r>
            <a:r>
              <a:rPr lang="ko-KR" altLang="en-US" sz="2000" dirty="0"/>
              <a:t> 오브젝트 </a:t>
            </a:r>
            <a:r>
              <a:rPr lang="en-US" altLang="ko-KR" sz="2000" dirty="0"/>
              <a:t>– </a:t>
            </a:r>
            <a:r>
              <a:rPr lang="ko-KR" altLang="en-US" sz="2000" dirty="0" err="1"/>
              <a:t>생명칩</a:t>
            </a:r>
            <a:r>
              <a:rPr lang="en-US" altLang="ko-KR" sz="2000" dirty="0"/>
              <a:t>&gt;</a:t>
            </a:r>
          </a:p>
          <a:p>
            <a:pPr algn="ctr"/>
            <a:endParaRPr lang="en-US" altLang="ko-KR" sz="20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술래가 아닌 플레이어는 생명칩을 가지고 게임을 시작한다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생명칩은 </a:t>
            </a:r>
            <a:r>
              <a:rPr lang="ko-KR" altLang="en-US" sz="1200" dirty="0" err="1"/>
              <a:t>맵을</a:t>
            </a:r>
            <a:r>
              <a:rPr lang="ko-KR" altLang="en-US" sz="1200" dirty="0"/>
              <a:t> 돌아다니면서 할 수 있는 미니게임에서 획득 가능하다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생명칩이 없는 플레이어는 제한적인 플레이만 가능하다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술래는 생명칩을 플레이어를 잡아 생명칩을 회수한다</a:t>
            </a:r>
            <a:r>
              <a:rPr lang="en-US" altLang="ko-KR" sz="1200" dirty="0"/>
              <a:t>. 11</a:t>
            </a:r>
            <a:r>
              <a:rPr lang="ko-KR" altLang="en-US" sz="1200" dirty="0"/>
              <a:t>개 이상 회수하면 술래 승리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050" dirty="0"/>
          </a:p>
        </p:txBody>
      </p:sp>
      <p:pic>
        <p:nvPicPr>
          <p:cNvPr id="2050" name="Picture 2" descr="한화손해보험 암보험!가입순위">
            <a:extLst>
              <a:ext uri="{FF2B5EF4-FFF2-40B4-BE49-F238E27FC236}">
                <a16:creationId xmlns:a16="http://schemas.microsoft.com/office/drawing/2014/main" id="{14C8F464-325A-53DF-FD64-E38A92F35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590" y="1858378"/>
            <a:ext cx="32385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829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>
                <a:latin typeface="+mj-lt"/>
                <a:ea typeface="문체부 바탕체" panose="02030609000101010101" pitchFamily="17" charset="-127"/>
              </a:rPr>
              <a:t>인게임</a:t>
            </a:r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 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1CCACE-0933-77FF-2DFA-F16387D81CC4}"/>
              </a:ext>
            </a:extLst>
          </p:cNvPr>
          <p:cNvSpPr txBox="1"/>
          <p:nvPr/>
        </p:nvSpPr>
        <p:spPr>
          <a:xfrm>
            <a:off x="5963044" y="2059623"/>
            <a:ext cx="540890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&lt;</a:t>
            </a:r>
            <a:r>
              <a:rPr lang="ko-KR" altLang="en-US" sz="2000" dirty="0" err="1"/>
              <a:t>인게임</a:t>
            </a:r>
            <a:r>
              <a:rPr lang="ko-KR" altLang="en-US" sz="2000" dirty="0"/>
              <a:t> 오브젝트 </a:t>
            </a:r>
            <a:r>
              <a:rPr lang="en-US" altLang="ko-KR" sz="2000" dirty="0"/>
              <a:t>– </a:t>
            </a:r>
            <a:r>
              <a:rPr lang="ko-KR" altLang="en-US" sz="2000" dirty="0"/>
              <a:t>도어</a:t>
            </a:r>
            <a:r>
              <a:rPr lang="en-US" altLang="ko-KR" sz="2000" dirty="0"/>
              <a:t>(</a:t>
            </a:r>
            <a:r>
              <a:rPr lang="ko-KR" altLang="en-US" sz="2000" dirty="0"/>
              <a:t>문</a:t>
            </a:r>
            <a:r>
              <a:rPr lang="en-US" altLang="ko-KR" sz="2000" dirty="0"/>
              <a:t>)&gt;</a:t>
            </a:r>
          </a:p>
          <a:p>
            <a:pPr algn="ctr"/>
            <a:endParaRPr lang="en-US" altLang="ko-KR" sz="20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각 방을 오가는 통로마다 문이 존재함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생명칩을 보유한 플레이어 또는 술래만 사용 가능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특징</a:t>
            </a:r>
            <a:endParaRPr lang="en-US" altLang="ko-KR" sz="1200" dirty="0"/>
          </a:p>
          <a:p>
            <a:endParaRPr lang="en-US" altLang="ko-KR" sz="1200" dirty="0"/>
          </a:p>
          <a:p>
            <a:pPr marL="228600" indent="-228600">
              <a:buAutoNum type="arabicPeriod"/>
            </a:pPr>
            <a:r>
              <a:rPr lang="ko-KR" altLang="en-US" sz="1200" dirty="0"/>
              <a:t>문은 닫고 </a:t>
            </a:r>
            <a:r>
              <a:rPr lang="ko-KR" altLang="en-US" sz="1200" dirty="0" err="1"/>
              <a:t>잠금모드를</a:t>
            </a:r>
            <a:r>
              <a:rPr lang="ko-KR" altLang="en-US" sz="1200" dirty="0"/>
              <a:t> 할 수 있다</a:t>
            </a:r>
            <a:r>
              <a:rPr lang="en-US" altLang="ko-KR" sz="1200" dirty="0"/>
              <a:t>.</a:t>
            </a:r>
          </a:p>
          <a:p>
            <a:pPr marL="228600" indent="-228600">
              <a:buAutoNum type="arabicPeriod"/>
            </a:pPr>
            <a:endParaRPr lang="en-US" altLang="ko-KR" sz="1200" dirty="0"/>
          </a:p>
          <a:p>
            <a:pPr marL="228600" indent="-228600">
              <a:buAutoNum type="arabicPeriod"/>
            </a:pPr>
            <a:r>
              <a:rPr lang="ko-KR" altLang="en-US" sz="1200" dirty="0"/>
              <a:t>생존자가 </a:t>
            </a:r>
            <a:r>
              <a:rPr lang="ko-KR" altLang="en-US" sz="1200" dirty="0" err="1"/>
              <a:t>잠금모드를</a:t>
            </a:r>
            <a:r>
              <a:rPr lang="ko-KR" altLang="en-US" sz="1200" dirty="0"/>
              <a:t> </a:t>
            </a:r>
            <a:r>
              <a:rPr lang="ko-KR" altLang="en-US" sz="1200" dirty="0" err="1"/>
              <a:t>설정할때는</a:t>
            </a:r>
            <a:r>
              <a:rPr lang="ko-KR" altLang="en-US" sz="1200" dirty="0"/>
              <a:t> 문에 가까이 다가가 약 </a:t>
            </a:r>
            <a:r>
              <a:rPr lang="en-US" altLang="ko-KR" sz="1200" dirty="0"/>
              <a:t>3</a:t>
            </a:r>
            <a:r>
              <a:rPr lang="ko-KR" altLang="en-US" sz="1200" dirty="0"/>
              <a:t>초간 </a:t>
            </a:r>
            <a:r>
              <a:rPr lang="en-US" altLang="ko-KR" sz="1200" dirty="0"/>
              <a:t>e</a:t>
            </a:r>
            <a:r>
              <a:rPr lang="ko-KR" altLang="en-US" sz="1200" dirty="0"/>
              <a:t>키를 눌러야 잠김</a:t>
            </a:r>
            <a:endParaRPr lang="en-US" altLang="ko-KR" sz="1200" dirty="0"/>
          </a:p>
          <a:p>
            <a:pPr marL="228600" indent="-228600">
              <a:buAutoNum type="arabicPeriod"/>
            </a:pPr>
            <a:endParaRPr lang="en-US" altLang="ko-KR" sz="1200" dirty="0"/>
          </a:p>
          <a:p>
            <a:pPr marL="228600" indent="-228600">
              <a:buAutoNum type="arabicPeriod"/>
            </a:pPr>
            <a:r>
              <a:rPr lang="ko-KR" altLang="en-US" sz="1200" dirty="0"/>
              <a:t>술래가 도어의 잠금을 해제할 때 건너편에 경고음이 울림 </a:t>
            </a:r>
            <a:r>
              <a:rPr lang="en-US" altLang="ko-KR" sz="1200" dirty="0"/>
              <a:t>+ </a:t>
            </a:r>
            <a:r>
              <a:rPr lang="ko-KR" altLang="en-US" sz="1200" dirty="0"/>
              <a:t>술래의 </a:t>
            </a:r>
            <a:r>
              <a:rPr lang="ko-KR" altLang="en-US" sz="1200" dirty="0" err="1"/>
              <a:t>잠금해제</a:t>
            </a:r>
            <a:r>
              <a:rPr lang="ko-KR" altLang="en-US" sz="1200" dirty="0"/>
              <a:t> 시간은 </a:t>
            </a:r>
            <a:r>
              <a:rPr lang="en-US" altLang="ko-KR" sz="1200" dirty="0"/>
              <a:t>7</a:t>
            </a:r>
            <a:r>
              <a:rPr lang="ko-KR" altLang="en-US" sz="1200" dirty="0"/>
              <a:t>초로 설정됨</a:t>
            </a:r>
            <a:r>
              <a:rPr lang="en-US" altLang="ko-KR" sz="1200" dirty="0"/>
              <a:t>.</a:t>
            </a:r>
          </a:p>
          <a:p>
            <a:pPr marL="228600" indent="-228600">
              <a:buAutoNum type="arabicPeriod"/>
            </a:pPr>
            <a:endParaRPr lang="en-US" altLang="ko-KR" sz="1200" dirty="0"/>
          </a:p>
          <a:p>
            <a:pPr marL="228600" indent="-228600">
              <a:buAutoNum type="arabicPeriod"/>
            </a:pPr>
            <a:r>
              <a:rPr lang="ko-KR" altLang="en-US" sz="1200" dirty="0"/>
              <a:t>술래가 문을 </a:t>
            </a:r>
            <a:r>
              <a:rPr lang="ko-KR" altLang="en-US" sz="1200" dirty="0" err="1"/>
              <a:t>잠궈버릴수도</a:t>
            </a:r>
            <a:r>
              <a:rPr lang="ko-KR" altLang="en-US" sz="1200" dirty="0"/>
              <a:t> 있으나 </a:t>
            </a:r>
            <a:r>
              <a:rPr lang="ko-KR" altLang="en-US" sz="1200" dirty="0" err="1"/>
              <a:t>잠금해제와</a:t>
            </a:r>
            <a:r>
              <a:rPr lang="ko-KR" altLang="en-US" sz="1200" dirty="0"/>
              <a:t> 동일하게 </a:t>
            </a:r>
            <a:r>
              <a:rPr lang="en-US" altLang="ko-KR" sz="1200" dirty="0"/>
              <a:t>7</a:t>
            </a:r>
            <a:r>
              <a:rPr lang="ko-KR" altLang="en-US" sz="1200" dirty="0"/>
              <a:t>초가 걸림</a:t>
            </a:r>
            <a:r>
              <a:rPr lang="en-US" altLang="ko-KR" sz="1200" dirty="0"/>
              <a:t>.</a:t>
            </a:r>
          </a:p>
        </p:txBody>
      </p:sp>
      <p:pic>
        <p:nvPicPr>
          <p:cNvPr id="3" name="그림 2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CA8DBB41-38B2-6B6A-35FA-1B8C7C17CF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52" y="2569261"/>
            <a:ext cx="4960012" cy="22739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422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>
                <a:latin typeface="+mj-lt"/>
                <a:ea typeface="문체부 바탕체" panose="02030609000101010101" pitchFamily="17" charset="-127"/>
              </a:rPr>
              <a:t>인게임</a:t>
            </a:r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 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1CCACE-0933-77FF-2DFA-F16387D81CC4}"/>
              </a:ext>
            </a:extLst>
          </p:cNvPr>
          <p:cNvSpPr txBox="1"/>
          <p:nvPr/>
        </p:nvSpPr>
        <p:spPr>
          <a:xfrm>
            <a:off x="5370111" y="2536448"/>
            <a:ext cx="540890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&lt;</a:t>
            </a:r>
            <a:r>
              <a:rPr lang="ko-KR" altLang="en-US" sz="2000" dirty="0" err="1"/>
              <a:t>인게임</a:t>
            </a:r>
            <a:r>
              <a:rPr lang="ko-KR" altLang="en-US" sz="2000" dirty="0"/>
              <a:t> 오브젝트 </a:t>
            </a:r>
            <a:r>
              <a:rPr lang="en-US" altLang="ko-KR" sz="2000" dirty="0"/>
              <a:t>– </a:t>
            </a:r>
            <a:r>
              <a:rPr lang="ko-KR" altLang="en-US" sz="2000" dirty="0"/>
              <a:t>수리도구</a:t>
            </a:r>
            <a:r>
              <a:rPr lang="en-US" altLang="ko-KR" sz="2000" dirty="0"/>
              <a:t>&gt;</a:t>
            </a:r>
          </a:p>
          <a:p>
            <a:pPr algn="ctr"/>
            <a:endParaRPr lang="en-US" altLang="ko-KR" sz="2000" dirty="0"/>
          </a:p>
          <a:p>
            <a:pPr marL="171450" indent="-171450">
              <a:buFontTx/>
              <a:buChar char="-"/>
            </a:pPr>
            <a:r>
              <a:rPr lang="ko-KR" altLang="en-US" sz="1400" dirty="0"/>
              <a:t>미니게임을 통하여 획득 가능</a:t>
            </a:r>
            <a:r>
              <a:rPr lang="en-US" altLang="ko-KR" sz="1400" dirty="0"/>
              <a:t>!</a:t>
            </a:r>
          </a:p>
          <a:p>
            <a:pPr marL="171450" indent="-171450">
              <a:buFontTx/>
              <a:buChar char="-"/>
            </a:pPr>
            <a:endParaRPr lang="en-US" altLang="ko-KR" sz="1400" dirty="0"/>
          </a:p>
          <a:p>
            <a:pPr marL="171450" indent="-171450">
              <a:buFontTx/>
              <a:buChar char="-"/>
            </a:pPr>
            <a:r>
              <a:rPr lang="ko-KR" altLang="en-US" sz="1400" dirty="0" err="1"/>
              <a:t>고장난</a:t>
            </a:r>
            <a:r>
              <a:rPr lang="ko-KR" altLang="en-US" sz="1400" dirty="0"/>
              <a:t> 전력장치를 수리하는데 중요한 역할을 한다</a:t>
            </a:r>
            <a:r>
              <a:rPr lang="en-US" altLang="ko-KR" sz="140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400" dirty="0"/>
          </a:p>
          <a:p>
            <a:pPr marL="171450" indent="-171450">
              <a:buFontTx/>
              <a:buChar char="-"/>
            </a:pPr>
            <a:r>
              <a:rPr lang="ko-KR" altLang="en-US" sz="1400" dirty="0"/>
              <a:t>생명칩이 없는 유저도 사용 가능</a:t>
            </a:r>
            <a:r>
              <a:rPr lang="en-US" altLang="ko-KR" sz="1400" dirty="0"/>
              <a:t>!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7799C0E-0C55-C63F-37A2-2944FCF4D2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837" y="1889868"/>
            <a:ext cx="3634921" cy="381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3138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>
                <a:latin typeface="+mj-lt"/>
                <a:ea typeface="문체부 바탕체" panose="02030609000101010101" pitchFamily="17" charset="-127"/>
              </a:rPr>
              <a:t>인게임</a:t>
            </a:r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 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1CCACE-0933-77FF-2DFA-F16387D81CC4}"/>
              </a:ext>
            </a:extLst>
          </p:cNvPr>
          <p:cNvSpPr txBox="1"/>
          <p:nvPr/>
        </p:nvSpPr>
        <p:spPr>
          <a:xfrm>
            <a:off x="5370112" y="2480206"/>
            <a:ext cx="5408907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&lt;</a:t>
            </a:r>
            <a:r>
              <a:rPr lang="ko-KR" altLang="en-US" sz="2000" dirty="0" err="1"/>
              <a:t>인게임</a:t>
            </a:r>
            <a:r>
              <a:rPr lang="ko-KR" altLang="en-US" sz="2000" dirty="0"/>
              <a:t> 오브젝트 </a:t>
            </a:r>
            <a:r>
              <a:rPr lang="en-US" altLang="ko-KR" sz="2000" dirty="0"/>
              <a:t>– </a:t>
            </a:r>
            <a:r>
              <a:rPr lang="ko-KR" altLang="en-US" sz="2000" dirty="0"/>
              <a:t>전력장치</a:t>
            </a:r>
            <a:r>
              <a:rPr lang="en-US" altLang="ko-KR" sz="2000" dirty="0"/>
              <a:t>&gt;</a:t>
            </a:r>
          </a:p>
          <a:p>
            <a:pPr algn="ctr"/>
            <a:endParaRPr lang="en-US" altLang="ko-KR" sz="2000" dirty="0"/>
          </a:p>
          <a:p>
            <a:pPr marL="171450" indent="-171450">
              <a:buFontTx/>
              <a:buChar char="-"/>
            </a:pPr>
            <a:r>
              <a:rPr lang="ko-KR" altLang="en-US" sz="1050" dirty="0" err="1"/>
              <a:t>맵에</a:t>
            </a:r>
            <a:r>
              <a:rPr lang="ko-KR" altLang="en-US" sz="1050" dirty="0"/>
              <a:t> 존재하는 총 </a:t>
            </a:r>
            <a:r>
              <a:rPr lang="en-US" altLang="ko-KR" sz="1050" dirty="0"/>
              <a:t>4</a:t>
            </a:r>
            <a:r>
              <a:rPr lang="ko-KR" altLang="en-US" sz="1050" dirty="0"/>
              <a:t>개의 전력장치를 수리해야 탈출장치를 활성화 할 수 있다</a:t>
            </a:r>
            <a:r>
              <a:rPr lang="en-US" altLang="ko-KR" sz="105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050" dirty="0"/>
          </a:p>
          <a:p>
            <a:pPr marL="171450" indent="-171450">
              <a:buFontTx/>
              <a:buChar char="-"/>
            </a:pPr>
            <a:r>
              <a:rPr lang="ko-KR" altLang="en-US" sz="1050" dirty="0"/>
              <a:t>전력장치의 배전함은 생명칩을 보유한 플레이어가 열 수 있다</a:t>
            </a:r>
            <a:r>
              <a:rPr lang="en-US" altLang="ko-KR" sz="105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050" dirty="0"/>
          </a:p>
          <a:p>
            <a:pPr marL="171450" indent="-171450">
              <a:buFontTx/>
              <a:buChar char="-"/>
            </a:pPr>
            <a:r>
              <a:rPr lang="ko-KR" altLang="en-US" sz="1050" dirty="0" err="1"/>
              <a:t>열려있는</a:t>
            </a:r>
            <a:r>
              <a:rPr lang="ko-KR" altLang="en-US" sz="1050" dirty="0"/>
              <a:t> 배전함을 술래가 닫을 수 있다</a:t>
            </a:r>
            <a:r>
              <a:rPr lang="en-US" altLang="ko-KR" sz="105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050" dirty="0"/>
          </a:p>
          <a:p>
            <a:pPr marL="171450" indent="-171450">
              <a:buFontTx/>
              <a:buChar char="-"/>
            </a:pPr>
            <a:r>
              <a:rPr lang="ko-KR" altLang="en-US" sz="1050" dirty="0"/>
              <a:t>생명칩이 없는 플레이어는 </a:t>
            </a:r>
            <a:r>
              <a:rPr lang="ko-KR" altLang="en-US" sz="1050" dirty="0" err="1"/>
              <a:t>열려있는</a:t>
            </a:r>
            <a:r>
              <a:rPr lang="ko-KR" altLang="en-US" sz="1050" dirty="0"/>
              <a:t> 전력장치를 수리할 수 있으나 </a:t>
            </a:r>
            <a:r>
              <a:rPr lang="ko-KR" altLang="en-US" sz="1050" dirty="0" err="1"/>
              <a:t>닫혀있을</a:t>
            </a:r>
            <a:r>
              <a:rPr lang="ko-KR" altLang="en-US" sz="1050" dirty="0"/>
              <a:t> 경우에는 불가능하다</a:t>
            </a:r>
            <a:r>
              <a:rPr lang="en-US" altLang="ko-KR" sz="105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050" dirty="0"/>
          </a:p>
          <a:p>
            <a:pPr marL="171450" indent="-171450">
              <a:buFontTx/>
              <a:buChar char="-"/>
            </a:pPr>
            <a:r>
              <a:rPr lang="ko-KR" altLang="en-US" sz="1050" dirty="0"/>
              <a:t>각 전력장치마다 </a:t>
            </a:r>
            <a:r>
              <a:rPr lang="ko-KR" altLang="en-US" sz="1050" dirty="0" err="1"/>
              <a:t>고장난</a:t>
            </a:r>
            <a:r>
              <a:rPr lang="ko-KR" altLang="en-US" sz="1050" dirty="0"/>
              <a:t> 부위가 다르기에 각각 사용되는 수리도구가 다르다</a:t>
            </a:r>
            <a:r>
              <a:rPr lang="en-US" altLang="ko-KR" sz="1050" dirty="0"/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078BD53-3582-AAE0-4CF2-F16B643CF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78" y="2350086"/>
            <a:ext cx="4206240" cy="2804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186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>
                <a:latin typeface="+mj-lt"/>
                <a:ea typeface="문체부 바탕체" panose="02030609000101010101" pitchFamily="17" charset="-127"/>
              </a:rPr>
              <a:t>인게임</a:t>
            </a:r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 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1CCACE-0933-77FF-2DFA-F16387D81CC4}"/>
              </a:ext>
            </a:extLst>
          </p:cNvPr>
          <p:cNvSpPr txBox="1"/>
          <p:nvPr/>
        </p:nvSpPr>
        <p:spPr>
          <a:xfrm>
            <a:off x="4282440" y="2608589"/>
            <a:ext cx="742188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&lt;</a:t>
            </a:r>
            <a:r>
              <a:rPr lang="ko-KR" altLang="en-US" sz="2000" dirty="0" err="1"/>
              <a:t>인게임</a:t>
            </a:r>
            <a:r>
              <a:rPr lang="ko-KR" altLang="en-US" sz="2000" dirty="0"/>
              <a:t> 오브젝트 </a:t>
            </a:r>
            <a:r>
              <a:rPr lang="en-US" altLang="ko-KR" sz="2000" dirty="0"/>
              <a:t>– </a:t>
            </a:r>
            <a:r>
              <a:rPr lang="ko-KR" altLang="en-US" sz="2000" dirty="0"/>
              <a:t>제단</a:t>
            </a:r>
            <a:r>
              <a:rPr lang="en-US" altLang="ko-KR" sz="2000" dirty="0"/>
              <a:t>&gt;</a:t>
            </a:r>
          </a:p>
          <a:p>
            <a:pPr algn="ctr"/>
            <a:endParaRPr lang="en-US" altLang="ko-KR" sz="2000" dirty="0"/>
          </a:p>
          <a:p>
            <a:pPr marL="171450" indent="-171450">
              <a:buFontTx/>
              <a:buChar char="-"/>
            </a:pPr>
            <a:r>
              <a:rPr lang="ko-KR" altLang="en-US" sz="1400" dirty="0"/>
              <a:t>술래가 된 플레이어는 제단을 활성화 해야 다른 생존자를 잡아 생명칩을 회수할 수 있다</a:t>
            </a:r>
            <a:r>
              <a:rPr lang="en-US" altLang="ko-KR" sz="140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400" dirty="0"/>
          </a:p>
          <a:p>
            <a:pPr marL="171450" indent="-171450">
              <a:buFontTx/>
              <a:buChar char="-"/>
            </a:pPr>
            <a:r>
              <a:rPr lang="ko-KR" altLang="en-US" sz="1400" dirty="0"/>
              <a:t>제단에 생명칩을 일정 </a:t>
            </a:r>
            <a:r>
              <a:rPr lang="ko-KR" altLang="en-US" sz="1400" dirty="0" err="1"/>
              <a:t>갯</a:t>
            </a:r>
            <a:r>
              <a:rPr lang="ko-KR" altLang="en-US" sz="1400" dirty="0"/>
              <a:t> 수 이상 수집하면 술래가 승리한다</a:t>
            </a:r>
            <a:r>
              <a:rPr lang="en-US" altLang="ko-KR" sz="1400" dirty="0"/>
              <a:t>!</a:t>
            </a:r>
          </a:p>
          <a:p>
            <a:pPr marL="171450" indent="-171450">
              <a:buFontTx/>
              <a:buChar char="-"/>
            </a:pPr>
            <a:endParaRPr lang="en-US" altLang="ko-KR" sz="1400" dirty="0"/>
          </a:p>
          <a:p>
            <a:pPr marL="171450" indent="-171450">
              <a:buFontTx/>
              <a:buChar char="-"/>
            </a:pPr>
            <a:r>
              <a:rPr lang="ko-KR" altLang="en-US" sz="1400" dirty="0"/>
              <a:t>제단은 오로지 술래만 조작 가능하며 맵 중앙에 위치한다</a:t>
            </a:r>
            <a:r>
              <a:rPr lang="en-US" altLang="ko-KR" sz="1400" dirty="0"/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EA981D7-20FF-8983-29D5-DB59BC86D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84" y="1967825"/>
            <a:ext cx="3282076" cy="328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865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술래 스킬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1CCACE-0933-77FF-2DFA-F16387D81CC4}"/>
              </a:ext>
            </a:extLst>
          </p:cNvPr>
          <p:cNvSpPr txBox="1"/>
          <p:nvPr/>
        </p:nvSpPr>
        <p:spPr>
          <a:xfrm>
            <a:off x="638323" y="1480022"/>
            <a:ext cx="10830869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/>
              <a:t>술래 스킬</a:t>
            </a:r>
          </a:p>
          <a:p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600" dirty="0"/>
              <a:t>게임 플레이시 일정 시간이 지나면 스킬이 자동으로 개방된다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pPr marL="171450" indent="-171450">
              <a:buFontTx/>
              <a:buChar char="-"/>
            </a:pPr>
            <a:r>
              <a:rPr lang="ko-KR" altLang="en-US" sz="1600" dirty="0"/>
              <a:t>종류</a:t>
            </a:r>
            <a:endParaRPr lang="en-US" altLang="ko-KR" sz="1600" dirty="0"/>
          </a:p>
          <a:p>
            <a:r>
              <a:rPr lang="en-US" altLang="ko-KR" sz="1600" dirty="0"/>
              <a:t>	1. </a:t>
            </a:r>
            <a:r>
              <a:rPr lang="ko-KR" altLang="en-US" sz="1600" dirty="0"/>
              <a:t>모든 전력장치 도어 </a:t>
            </a:r>
            <a:r>
              <a:rPr lang="ko-KR" altLang="en-US" sz="1600" dirty="0" err="1"/>
              <a:t>클로징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r>
              <a:rPr lang="en-US" altLang="ko-KR" sz="1600" dirty="0"/>
              <a:t>		</a:t>
            </a:r>
            <a:r>
              <a:rPr lang="en-US" altLang="ko-KR" sz="1100" dirty="0"/>
              <a:t>(</a:t>
            </a:r>
            <a:r>
              <a:rPr lang="ko-KR" altLang="en-US" sz="1100" dirty="0" err="1"/>
              <a:t>열려있는</a:t>
            </a:r>
            <a:r>
              <a:rPr lang="ko-KR" altLang="en-US" sz="1100" dirty="0"/>
              <a:t> 전력장치는 생명칩이 없는 플레이어도 수리 가능하므로 이를 제한</a:t>
            </a:r>
            <a:r>
              <a:rPr lang="en-US" altLang="ko-KR" sz="1100" dirty="0"/>
              <a:t>)</a:t>
            </a:r>
          </a:p>
          <a:p>
            <a:endParaRPr lang="en-US" altLang="ko-KR" sz="1600" dirty="0"/>
          </a:p>
          <a:p>
            <a:r>
              <a:rPr lang="en-US" altLang="ko-KR" sz="1600" dirty="0"/>
              <a:t>	2. </a:t>
            </a:r>
            <a:r>
              <a:rPr lang="ko-KR" altLang="en-US" sz="1600" dirty="0"/>
              <a:t>미니게임 일정시간동안 활성화 불가</a:t>
            </a:r>
            <a:endParaRPr lang="en-US" altLang="ko-KR" sz="1600" dirty="0"/>
          </a:p>
          <a:p>
            <a:r>
              <a:rPr lang="en-US" altLang="ko-KR" sz="1600" dirty="0"/>
              <a:t>		</a:t>
            </a:r>
            <a:r>
              <a:rPr lang="ko-KR" altLang="en-US" sz="1600" dirty="0"/>
              <a:t> </a:t>
            </a:r>
            <a:r>
              <a:rPr lang="en-US" altLang="ko-KR" sz="1100" dirty="0"/>
              <a:t>(</a:t>
            </a:r>
            <a:r>
              <a:rPr lang="ko-KR" altLang="en-US" sz="1100" dirty="0"/>
              <a:t>일정시간동안 수리도구 획득 제한</a:t>
            </a:r>
            <a:r>
              <a:rPr lang="en-US" altLang="ko-KR" sz="1100" dirty="0"/>
              <a:t>)</a:t>
            </a:r>
          </a:p>
          <a:p>
            <a:endParaRPr lang="en-US" altLang="ko-KR" sz="1600" dirty="0"/>
          </a:p>
          <a:p>
            <a:r>
              <a:rPr lang="en-US" altLang="ko-KR" sz="1600" dirty="0"/>
              <a:t>	3. </a:t>
            </a:r>
            <a:r>
              <a:rPr lang="ko-KR" altLang="en-US" sz="1600" dirty="0"/>
              <a:t>방 이동 제한 </a:t>
            </a:r>
            <a:endParaRPr lang="en-US" altLang="ko-KR" sz="1600" dirty="0"/>
          </a:p>
          <a:p>
            <a:r>
              <a:rPr lang="en-US" altLang="ko-KR" sz="1100" dirty="0"/>
              <a:t>		(</a:t>
            </a:r>
            <a:r>
              <a:rPr lang="ko-KR" altLang="en-US" sz="1100" dirty="0"/>
              <a:t>방문이 일시적으로 잠겨 술래를 제외한 플레이어가 </a:t>
            </a:r>
            <a:r>
              <a:rPr lang="ko-KR" altLang="en-US" sz="1100" dirty="0" err="1"/>
              <a:t>다른방으로</a:t>
            </a:r>
            <a:r>
              <a:rPr lang="ko-KR" altLang="en-US" sz="1100" dirty="0"/>
              <a:t> 도망이 제한됨</a:t>
            </a:r>
            <a:r>
              <a:rPr lang="en-US" altLang="ko-KR" sz="1100" dirty="0"/>
              <a:t>)</a:t>
            </a:r>
          </a:p>
          <a:p>
            <a:endParaRPr lang="en-US" altLang="ko-KR" sz="1600" dirty="0"/>
          </a:p>
          <a:p>
            <a:r>
              <a:rPr lang="en-US" altLang="ko-KR" sz="1600" dirty="0"/>
              <a:t>	4. </a:t>
            </a:r>
            <a:r>
              <a:rPr lang="ko-KR" altLang="en-US" sz="1600" dirty="0"/>
              <a:t>비밀통로 이동 제한</a:t>
            </a:r>
            <a:endParaRPr lang="en-US" altLang="ko-KR" sz="1600" dirty="0"/>
          </a:p>
          <a:p>
            <a:r>
              <a:rPr lang="en-US" altLang="ko-KR" sz="1600" dirty="0"/>
              <a:t>		</a:t>
            </a:r>
            <a:r>
              <a:rPr lang="ko-KR" altLang="en-US" sz="1600" dirty="0"/>
              <a:t> </a:t>
            </a:r>
            <a:r>
              <a:rPr lang="en-US" altLang="ko-KR" sz="1100" dirty="0"/>
              <a:t>(</a:t>
            </a:r>
            <a:r>
              <a:rPr lang="ko-KR" altLang="en-US" sz="1100" dirty="0"/>
              <a:t>비밀통로가 차단됨으로 인해 제한적 이동만 가능해짐</a:t>
            </a:r>
            <a:r>
              <a:rPr lang="en-US" altLang="ko-KR" sz="1100" dirty="0"/>
              <a:t>)</a:t>
            </a:r>
          </a:p>
          <a:p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532692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차별성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1CCACE-0933-77FF-2DFA-F16387D81CC4}"/>
              </a:ext>
            </a:extLst>
          </p:cNvPr>
          <p:cNvSpPr txBox="1"/>
          <p:nvPr/>
        </p:nvSpPr>
        <p:spPr>
          <a:xfrm>
            <a:off x="644851" y="1889868"/>
            <a:ext cx="108308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1. </a:t>
            </a:r>
            <a:r>
              <a:rPr lang="ko-KR" altLang="en-US" sz="1200" dirty="0"/>
              <a:t>사실상의 사망처리가 된 플레이어도 </a:t>
            </a:r>
            <a:r>
              <a:rPr lang="ko-KR" altLang="en-US" sz="1200" dirty="0" err="1"/>
              <a:t>인게임</a:t>
            </a:r>
            <a:r>
              <a:rPr lang="ko-KR" altLang="en-US" sz="1200" dirty="0"/>
              <a:t> 내 영향력을 발휘함</a:t>
            </a:r>
            <a:r>
              <a:rPr lang="en-US" altLang="ko-KR" sz="1200" dirty="0"/>
              <a:t>. (</a:t>
            </a:r>
            <a:r>
              <a:rPr lang="ko-KR" altLang="en-US" sz="1200" dirty="0"/>
              <a:t>생명칩이 없더라도 방을 돌아다니며 </a:t>
            </a:r>
            <a:r>
              <a:rPr lang="ko-KR" altLang="en-US" sz="1200" dirty="0" err="1"/>
              <a:t>열려있는</a:t>
            </a:r>
            <a:r>
              <a:rPr lang="ko-KR" altLang="en-US" sz="1200" dirty="0"/>
              <a:t> 전력장치는 수리 가능</a:t>
            </a:r>
            <a:r>
              <a:rPr lang="en-US" altLang="ko-KR" sz="1200" dirty="0"/>
              <a:t>) </a:t>
            </a:r>
          </a:p>
          <a:p>
            <a:endParaRPr lang="en-US" altLang="ko-KR" sz="1200" dirty="0"/>
          </a:p>
          <a:p>
            <a:r>
              <a:rPr lang="en-US" altLang="ko-KR" sz="1200" dirty="0"/>
              <a:t>2. </a:t>
            </a:r>
            <a:r>
              <a:rPr lang="ko-KR" altLang="en-US" sz="1200" dirty="0"/>
              <a:t>술래가 누구인지 시작 때 모르기에 전략을 대기실에서 짤 수 없다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en-US" altLang="ko-KR" sz="1200" dirty="0"/>
              <a:t>3. -----------------------</a:t>
            </a:r>
          </a:p>
          <a:p>
            <a:endParaRPr lang="en-US" altLang="ko-KR" sz="1200" dirty="0"/>
          </a:p>
          <a:p>
            <a:r>
              <a:rPr lang="en-US" altLang="ko-KR" sz="1200" dirty="0"/>
              <a:t>4. -----------------------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405299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개발 환경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1CCACE-0933-77FF-2DFA-F16387D81CC4}"/>
              </a:ext>
            </a:extLst>
          </p:cNvPr>
          <p:cNvSpPr txBox="1"/>
          <p:nvPr/>
        </p:nvSpPr>
        <p:spPr>
          <a:xfrm>
            <a:off x="638323" y="1965688"/>
            <a:ext cx="108308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●</a:t>
            </a:r>
            <a:r>
              <a:rPr lang="en-US" altLang="ko-KR" sz="3200" dirty="0"/>
              <a:t>DirectX 12</a:t>
            </a:r>
          </a:p>
          <a:p>
            <a:endParaRPr lang="en-US" altLang="ko-KR" sz="3200" dirty="0"/>
          </a:p>
          <a:p>
            <a:r>
              <a:rPr lang="ko-KR" altLang="en-US" sz="3200" dirty="0"/>
              <a:t>● </a:t>
            </a:r>
            <a:r>
              <a:rPr lang="en-US" altLang="ko-KR" sz="3200" dirty="0"/>
              <a:t>Visual Studio 2022</a:t>
            </a:r>
          </a:p>
          <a:p>
            <a:endParaRPr lang="en-US" altLang="ko-KR" sz="3200" dirty="0"/>
          </a:p>
          <a:p>
            <a:r>
              <a:rPr lang="ko-KR" altLang="en-US" sz="3200" dirty="0"/>
              <a:t>● </a:t>
            </a:r>
            <a:r>
              <a:rPr lang="en-US" altLang="ko-KR" sz="3200" dirty="0"/>
              <a:t>GitHub</a:t>
            </a:r>
          </a:p>
          <a:p>
            <a:endParaRPr lang="en-US" altLang="ko-KR" sz="3200" dirty="0"/>
          </a:p>
          <a:p>
            <a:r>
              <a:rPr lang="ko-KR" altLang="en-US" sz="3200" dirty="0"/>
              <a:t>● </a:t>
            </a:r>
            <a:r>
              <a:rPr lang="en-US" altLang="ko-KR" sz="3200" dirty="0"/>
              <a:t>Windows10, Windows11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87508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174171" y="1354314"/>
            <a:ext cx="11843657" cy="5290381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							</a:t>
              </a:r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5"/>
            <a:ext cx="3495036" cy="1056751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기술적 요소</a:t>
            </a:r>
            <a:endParaRPr lang="en-US" altLang="ko-KR" sz="3600" dirty="0">
              <a:latin typeface="+mj-lt"/>
              <a:ea typeface="문체부 바탕체" panose="02030609000101010101" pitchFamily="17" charset="-127"/>
            </a:endParaRPr>
          </a:p>
          <a:p>
            <a:pPr algn="ctr"/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중점 연구 분야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A859A7-8EF5-75E4-543E-0F04469D519C}"/>
              </a:ext>
            </a:extLst>
          </p:cNvPr>
          <p:cNvSpPr txBox="1"/>
          <p:nvPr/>
        </p:nvSpPr>
        <p:spPr>
          <a:xfrm>
            <a:off x="1562025" y="1912525"/>
            <a:ext cx="906795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Whitney"/>
              </a:rPr>
              <a:t>&lt;</a:t>
            </a:r>
            <a:r>
              <a:rPr lang="ko-KR" altLang="en-US" sz="1600" dirty="0">
                <a:latin typeface="Whitney"/>
              </a:rPr>
              <a:t>박동규</a:t>
            </a:r>
            <a:r>
              <a:rPr lang="en-US" altLang="ko-KR" sz="1600" dirty="0">
                <a:latin typeface="Whitney"/>
              </a:rPr>
              <a:t>&gt;</a:t>
            </a:r>
          </a:p>
          <a:p>
            <a:pPr algn="ctr"/>
            <a:r>
              <a:rPr lang="en-US" altLang="ko-KR" sz="1600" b="0" i="0" dirty="0">
                <a:effectLst/>
                <a:latin typeface="Whitney"/>
              </a:rPr>
              <a:t>SSAO(Screen Space Ambient Occlusion) </a:t>
            </a:r>
          </a:p>
          <a:p>
            <a:pPr algn="ctr"/>
            <a:endParaRPr lang="en-US" altLang="ko-KR" sz="1600" dirty="0">
              <a:latin typeface="Whitney"/>
            </a:endParaRPr>
          </a:p>
          <a:p>
            <a:pPr algn="ctr"/>
            <a:r>
              <a:rPr lang="ko-KR" altLang="en-US" sz="1600" b="0" i="0" dirty="0">
                <a:effectLst/>
                <a:latin typeface="Whitney"/>
              </a:rPr>
              <a:t>사물에 의해 생기는 빛의 감쇠를 리얼타임으로 나타내는 </a:t>
            </a:r>
            <a:r>
              <a:rPr lang="en-US" altLang="ko-KR" sz="1600" b="0" i="0" dirty="0">
                <a:effectLst/>
                <a:latin typeface="Whitney"/>
              </a:rPr>
              <a:t>3D </a:t>
            </a:r>
            <a:r>
              <a:rPr lang="ko-KR" altLang="en-US" sz="1600" b="0" i="0" dirty="0" err="1">
                <a:effectLst/>
                <a:latin typeface="Whitney"/>
              </a:rPr>
              <a:t>셰이딩기법이다</a:t>
            </a:r>
            <a:r>
              <a:rPr lang="en-US" altLang="ko-KR" sz="1600" b="0" i="0" dirty="0">
                <a:effectLst/>
                <a:latin typeface="Whitney"/>
              </a:rPr>
              <a:t>. </a:t>
            </a:r>
          </a:p>
          <a:p>
            <a:pPr algn="ctr"/>
            <a:endParaRPr lang="en-US" altLang="ko-KR" sz="1600" dirty="0">
              <a:latin typeface="Whitney"/>
            </a:endParaRPr>
          </a:p>
          <a:p>
            <a:pPr algn="ctr"/>
            <a:r>
              <a:rPr lang="ko-KR" altLang="en-US" sz="1600" b="0" i="0" dirty="0" err="1">
                <a:effectLst/>
                <a:latin typeface="Whitney"/>
              </a:rPr>
              <a:t>노멀매핑</a:t>
            </a:r>
            <a:r>
              <a:rPr lang="ko-KR" altLang="en-US" sz="1600" b="0" i="0" dirty="0">
                <a:effectLst/>
                <a:latin typeface="Whitney"/>
              </a:rPr>
              <a:t> </a:t>
            </a:r>
            <a:r>
              <a:rPr lang="ko-KR" altLang="en-US" sz="1600" b="0" i="0" dirty="0" err="1">
                <a:effectLst/>
                <a:latin typeface="Whitney"/>
              </a:rPr>
              <a:t>폴리곤의</a:t>
            </a:r>
            <a:r>
              <a:rPr lang="ko-KR" altLang="en-US" sz="1600" b="0" i="0" dirty="0">
                <a:effectLst/>
                <a:latin typeface="Whitney"/>
              </a:rPr>
              <a:t> 법선 벡터</a:t>
            </a:r>
            <a:r>
              <a:rPr lang="en-US" altLang="ko-KR" sz="1600" b="0" i="0" dirty="0">
                <a:effectLst/>
                <a:latin typeface="Whitney"/>
              </a:rPr>
              <a:t>(Normal Vector)</a:t>
            </a:r>
            <a:r>
              <a:rPr lang="ko-KR" altLang="en-US" sz="1600" b="0" i="0" dirty="0">
                <a:effectLst/>
                <a:latin typeface="Whitney"/>
              </a:rPr>
              <a:t>의 값을 사용하여 로우 </a:t>
            </a:r>
            <a:r>
              <a:rPr lang="ko-KR" altLang="en-US" sz="1600" b="0" i="0" dirty="0" err="1">
                <a:effectLst/>
                <a:latin typeface="Whitney"/>
              </a:rPr>
              <a:t>폴리곤의</a:t>
            </a:r>
            <a:r>
              <a:rPr lang="ko-KR" altLang="en-US" sz="1600" b="0" i="0" dirty="0">
                <a:effectLst/>
                <a:latin typeface="Whitney"/>
              </a:rPr>
              <a:t> 그래픽 환경에서 하이 </a:t>
            </a:r>
            <a:r>
              <a:rPr lang="ko-KR" altLang="en-US" sz="1600" b="0" i="0" dirty="0" err="1">
                <a:effectLst/>
                <a:latin typeface="Whitney"/>
              </a:rPr>
              <a:t>폴리곤의</a:t>
            </a:r>
            <a:r>
              <a:rPr lang="ko-KR" altLang="en-US" sz="1600" b="0" i="0" dirty="0">
                <a:effectLst/>
                <a:latin typeface="Whitney"/>
              </a:rPr>
              <a:t> 입체감 및 질감을 구현하는 방법이다</a:t>
            </a:r>
            <a:r>
              <a:rPr lang="en-US" altLang="ko-KR" sz="1600" b="0" i="0" dirty="0">
                <a:effectLst/>
                <a:latin typeface="Whitney"/>
              </a:rPr>
              <a:t>. </a:t>
            </a:r>
            <a:r>
              <a:rPr lang="ko-KR" altLang="en-US" sz="1600" b="0" i="0" dirty="0" err="1">
                <a:effectLst/>
                <a:latin typeface="Whitney"/>
              </a:rPr>
              <a:t>패럴렉스매핑</a:t>
            </a:r>
            <a:r>
              <a:rPr lang="ko-KR" altLang="en-US" sz="1600" b="0" i="0" dirty="0">
                <a:effectLst/>
                <a:latin typeface="Whitney"/>
              </a:rPr>
              <a:t> 높이 정보를 활용하여 텍스처 좌표를 보정</a:t>
            </a:r>
            <a:r>
              <a:rPr lang="en-US" altLang="ko-KR" sz="1600" b="0" i="0" dirty="0">
                <a:effectLst/>
                <a:latin typeface="Whitney"/>
              </a:rPr>
              <a:t>, </a:t>
            </a:r>
            <a:r>
              <a:rPr lang="ko-KR" altLang="en-US" sz="1600" b="0" i="0" dirty="0">
                <a:effectLst/>
                <a:latin typeface="Whitney"/>
              </a:rPr>
              <a:t>높낮이 있는 출력을 한다</a:t>
            </a:r>
            <a:r>
              <a:rPr lang="en-US" altLang="ko-KR" sz="1600" b="0" i="0" dirty="0">
                <a:effectLst/>
                <a:latin typeface="Whitney"/>
              </a:rPr>
              <a:t>. </a:t>
            </a:r>
            <a:r>
              <a:rPr lang="ko-KR" altLang="en-US" sz="1600" b="0" i="0" dirty="0">
                <a:effectLst/>
                <a:latin typeface="Whitney"/>
              </a:rPr>
              <a:t>위 두 가지 </a:t>
            </a:r>
            <a:r>
              <a:rPr lang="ko-KR" altLang="en-US" sz="1600" b="0" i="0" dirty="0" err="1">
                <a:effectLst/>
                <a:latin typeface="Whitney"/>
              </a:rPr>
              <a:t>매핑방법을</a:t>
            </a:r>
            <a:r>
              <a:rPr lang="ko-KR" altLang="en-US" sz="1600" b="0" i="0" dirty="0">
                <a:effectLst/>
                <a:latin typeface="Whitney"/>
              </a:rPr>
              <a:t> 적절히 섞어서 구현</a:t>
            </a:r>
            <a:endParaRPr lang="en-US" altLang="ko-KR" sz="1600" b="0" i="0" dirty="0">
              <a:effectLst/>
              <a:latin typeface="Whitney"/>
            </a:endParaRPr>
          </a:p>
          <a:p>
            <a:pPr algn="ctr"/>
            <a:endParaRPr lang="en-US" altLang="ko-KR" sz="1600" dirty="0">
              <a:latin typeface="Whitney"/>
            </a:endParaRPr>
          </a:p>
          <a:p>
            <a:pPr algn="ctr"/>
            <a:endParaRPr lang="en-US" altLang="ko-KR" sz="1600" dirty="0">
              <a:latin typeface="Whitney"/>
            </a:endParaRPr>
          </a:p>
          <a:p>
            <a:pPr algn="ctr"/>
            <a:r>
              <a:rPr lang="en-US" altLang="ko-KR" sz="1600" dirty="0">
                <a:latin typeface="Whitney"/>
              </a:rPr>
              <a:t>&lt;</a:t>
            </a:r>
            <a:r>
              <a:rPr lang="ko-KR" altLang="en-US" sz="1600" dirty="0" err="1">
                <a:latin typeface="Whitney"/>
              </a:rPr>
              <a:t>황석주</a:t>
            </a:r>
            <a:r>
              <a:rPr lang="en-US" altLang="ko-KR" sz="1600" dirty="0">
                <a:latin typeface="Whitney"/>
              </a:rPr>
              <a:t>&gt;</a:t>
            </a:r>
          </a:p>
          <a:p>
            <a:pPr algn="ctr"/>
            <a:r>
              <a:rPr lang="en-US" altLang="ko-KR" sz="1600" b="0" i="0" dirty="0">
                <a:effectLst/>
                <a:latin typeface="Whitney"/>
              </a:rPr>
              <a:t>PVS(Potentially visible set), Occlusion Portal</a:t>
            </a:r>
            <a:r>
              <a:rPr lang="ko-KR" altLang="en-US" sz="1600" b="0" i="0" dirty="0">
                <a:effectLst/>
                <a:latin typeface="Whitney"/>
              </a:rPr>
              <a:t>등을 이용한 </a:t>
            </a:r>
            <a:r>
              <a:rPr lang="en-US" altLang="ko-KR" sz="1600" b="0" i="0" dirty="0">
                <a:effectLst/>
                <a:latin typeface="Whitney"/>
              </a:rPr>
              <a:t>Occlusion culling </a:t>
            </a:r>
            <a:r>
              <a:rPr lang="ko-KR" altLang="en-US" sz="1600" b="0" i="0" dirty="0">
                <a:effectLst/>
                <a:latin typeface="Whitney"/>
              </a:rPr>
              <a:t>알고리즘 이용</a:t>
            </a:r>
            <a:endParaRPr lang="en-US" altLang="ko-KR" sz="1600" b="0" i="0" dirty="0">
              <a:effectLst/>
              <a:latin typeface="Whitney"/>
            </a:endParaRPr>
          </a:p>
          <a:p>
            <a:pPr algn="ctr"/>
            <a:endParaRPr lang="en-US" altLang="ko-KR" sz="1600" dirty="0">
              <a:latin typeface="Whitney"/>
            </a:endParaRPr>
          </a:p>
          <a:p>
            <a:pPr algn="ctr"/>
            <a:endParaRPr lang="en-US" altLang="ko-KR" sz="1600" dirty="0">
              <a:latin typeface="Whitney"/>
            </a:endParaRPr>
          </a:p>
          <a:p>
            <a:pPr algn="ctr"/>
            <a:r>
              <a:rPr lang="en-US" altLang="ko-KR" sz="1600" dirty="0">
                <a:latin typeface="Whitney"/>
              </a:rPr>
              <a:t>&lt;</a:t>
            </a:r>
            <a:r>
              <a:rPr lang="ko-KR" altLang="en-US" sz="1600" dirty="0">
                <a:latin typeface="Whitney"/>
              </a:rPr>
              <a:t>김우빈</a:t>
            </a:r>
            <a:r>
              <a:rPr lang="en-US" altLang="ko-KR" sz="1600" dirty="0">
                <a:latin typeface="Whitney"/>
              </a:rPr>
              <a:t>&gt;</a:t>
            </a:r>
          </a:p>
          <a:p>
            <a:pPr algn="ctr"/>
            <a:r>
              <a:rPr lang="en-US" altLang="ko-KR" sz="1600" dirty="0">
                <a:latin typeface="Whitney"/>
              </a:rPr>
              <a:t>IOCP</a:t>
            </a:r>
            <a:r>
              <a:rPr lang="ko-KR" altLang="en-US" sz="1600" dirty="0">
                <a:latin typeface="Whitney"/>
              </a:rPr>
              <a:t>서버</a:t>
            </a:r>
            <a:r>
              <a:rPr lang="en-US" altLang="ko-KR" sz="1600" dirty="0">
                <a:latin typeface="Whitney"/>
              </a:rPr>
              <a:t>, C++</a:t>
            </a:r>
            <a:r>
              <a:rPr lang="ko-KR" altLang="en-US" sz="1600" dirty="0">
                <a:latin typeface="Whitney"/>
              </a:rPr>
              <a:t>자체서버</a:t>
            </a:r>
            <a:r>
              <a:rPr lang="en-US" altLang="ko-KR" sz="1600" dirty="0">
                <a:latin typeface="Whitney"/>
              </a:rPr>
              <a:t>(</a:t>
            </a:r>
            <a:r>
              <a:rPr lang="ko-KR" altLang="en-US" sz="1600" dirty="0">
                <a:latin typeface="Whitney"/>
              </a:rPr>
              <a:t>섹터 구분</a:t>
            </a:r>
            <a:r>
              <a:rPr lang="en-US" altLang="ko-KR" sz="1600" dirty="0">
                <a:latin typeface="Whitney"/>
              </a:rPr>
              <a:t>, </a:t>
            </a:r>
            <a:r>
              <a:rPr lang="ko-KR" altLang="en-US" sz="1600" dirty="0">
                <a:latin typeface="Whitney"/>
              </a:rPr>
              <a:t>시야처리</a:t>
            </a:r>
            <a:r>
              <a:rPr lang="en-US" altLang="ko-KR" sz="1600" dirty="0">
                <a:latin typeface="Whitney"/>
              </a:rPr>
              <a:t>, </a:t>
            </a:r>
            <a:r>
              <a:rPr lang="ko-KR" altLang="en-US" sz="1600" dirty="0">
                <a:latin typeface="Whitney"/>
              </a:rPr>
              <a:t>충돌처리</a:t>
            </a:r>
            <a:r>
              <a:rPr lang="en-US" altLang="ko-KR" sz="1600" dirty="0">
                <a:latin typeface="Whitney"/>
              </a:rPr>
              <a:t>)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824007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174171" y="1049514"/>
            <a:ext cx="11843657" cy="5290381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							</a:t>
              </a:r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3495036" cy="692386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atin typeface="+mj-lt"/>
                <a:ea typeface="문체부 바탕체" panose="02030609000101010101" pitchFamily="17" charset="-127"/>
              </a:rPr>
              <a:t>개인별 준비 현황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31222CD-0273-E188-60D5-FA6E1852D8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0333237"/>
              </p:ext>
            </p:extLst>
          </p:nvPr>
        </p:nvGraphicFramePr>
        <p:xfrm>
          <a:off x="473165" y="1515360"/>
          <a:ext cx="11117943" cy="43351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5981">
                  <a:extLst>
                    <a:ext uri="{9D8B030D-6E8A-4147-A177-3AD203B41FA5}">
                      <a16:colId xmlns:a16="http://schemas.microsoft.com/office/drawing/2014/main" val="2959712932"/>
                    </a:ext>
                  </a:extLst>
                </a:gridCol>
                <a:gridCol w="3705981">
                  <a:extLst>
                    <a:ext uri="{9D8B030D-6E8A-4147-A177-3AD203B41FA5}">
                      <a16:colId xmlns:a16="http://schemas.microsoft.com/office/drawing/2014/main" val="1729422696"/>
                    </a:ext>
                  </a:extLst>
                </a:gridCol>
                <a:gridCol w="3705981">
                  <a:extLst>
                    <a:ext uri="{9D8B030D-6E8A-4147-A177-3AD203B41FA5}">
                      <a16:colId xmlns:a16="http://schemas.microsoft.com/office/drawing/2014/main" val="220495679"/>
                    </a:ext>
                  </a:extLst>
                </a:gridCol>
              </a:tblGrid>
              <a:tr h="7227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박동규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클라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황석주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클라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김우빈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서버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940250"/>
                  </a:ext>
                </a:extLst>
              </a:tr>
              <a:tr h="3612439"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C, C++</a:t>
                      </a:r>
                      <a:r>
                        <a:rPr lang="ko-KR" altLang="en-US" dirty="0"/>
                        <a:t>프로그래밍 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STL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3D</a:t>
                      </a:r>
                      <a:r>
                        <a:rPr lang="ko-KR" altLang="en-US" dirty="0"/>
                        <a:t>게임프로그래밍</a:t>
                      </a:r>
                      <a:r>
                        <a:rPr lang="en-US" altLang="ko-KR" dirty="0"/>
                        <a:t>1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3D</a:t>
                      </a:r>
                      <a:r>
                        <a:rPr lang="ko-KR" altLang="en-US" dirty="0"/>
                        <a:t>게임프로그래밍</a:t>
                      </a:r>
                      <a:r>
                        <a:rPr lang="en-US" altLang="ko-KR" dirty="0"/>
                        <a:t>2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/>
                        <a:t>네트워크 게임 프로그래밍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C, C++</a:t>
                      </a:r>
                      <a:r>
                        <a:rPr lang="ko-KR" altLang="en-US" dirty="0"/>
                        <a:t>프로그래밍 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STL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3D</a:t>
                      </a:r>
                      <a:r>
                        <a:rPr lang="ko-KR" altLang="en-US" dirty="0"/>
                        <a:t>게임프로그래밍</a:t>
                      </a:r>
                      <a:r>
                        <a:rPr lang="en-US" altLang="ko-KR" dirty="0"/>
                        <a:t>1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3D</a:t>
                      </a:r>
                      <a:r>
                        <a:rPr lang="ko-KR" altLang="en-US" dirty="0"/>
                        <a:t>게임프로그래밍</a:t>
                      </a:r>
                      <a:r>
                        <a:rPr lang="en-US" altLang="ko-KR" dirty="0"/>
                        <a:t>2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/>
                        <a:t>네트워크 게임 프로그래밍 수강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C, C++</a:t>
                      </a:r>
                      <a:r>
                        <a:rPr lang="ko-KR" altLang="en-US" dirty="0"/>
                        <a:t>프로그래밍 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STL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3D</a:t>
                      </a:r>
                      <a:r>
                        <a:rPr lang="ko-KR" altLang="en-US" dirty="0"/>
                        <a:t>게임프로그래밍</a:t>
                      </a:r>
                      <a:r>
                        <a:rPr lang="en-US" altLang="ko-KR" dirty="0"/>
                        <a:t>1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/>
                        <a:t>게임 서버 프로그래밍 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/>
                        <a:t>네트워크 게임 프로그래밍 수강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 err="1"/>
                        <a:t>KeyEscape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장치개발</a:t>
                      </a: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2018 </a:t>
                      </a:r>
                      <a:r>
                        <a:rPr lang="ko-KR" altLang="en-US" dirty="0" err="1"/>
                        <a:t>과제전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윈플부문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등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727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4509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914400" lvl="1" indent="-457200">
                <a:lnSpc>
                  <a:spcPct val="150000"/>
                </a:lnSpc>
                <a:buAutoNum type="arabicPeriod"/>
              </a:pPr>
              <a:r>
                <a:rPr lang="ko-KR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게임소개 및 방법</a:t>
              </a:r>
              <a:endPara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914400" lvl="1" indent="-457200">
                <a:lnSpc>
                  <a:spcPct val="150000"/>
                </a:lnSpc>
                <a:buAutoNum type="arabicPeriod"/>
              </a:pPr>
              <a:r>
                <a:rPr lang="ko-KR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작품 테마</a:t>
              </a:r>
              <a:endPara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914400" lvl="1" indent="-457200">
                <a:lnSpc>
                  <a:spcPct val="150000"/>
                </a:lnSpc>
                <a:buFontTx/>
                <a:buAutoNum type="arabicPeriod"/>
              </a:pPr>
              <a:r>
                <a:rPr lang="ko-KR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개발환경</a:t>
              </a:r>
              <a:endPara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914400" lvl="1" indent="-457200">
                <a:lnSpc>
                  <a:spcPct val="150000"/>
                </a:lnSpc>
                <a:buAutoNum type="arabicPeriod"/>
              </a:pPr>
              <a:r>
                <a:rPr lang="ko-KR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기술적 요소 및 중점 연구 분야</a:t>
              </a:r>
              <a:endPara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914400" lvl="1" indent="-457200">
                <a:lnSpc>
                  <a:spcPct val="150000"/>
                </a:lnSpc>
                <a:buAutoNum type="arabicPeriod"/>
              </a:pPr>
              <a:r>
                <a:rPr lang="ko-KR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개인별 준비 현황</a:t>
              </a:r>
              <a:endPara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pPr marL="914400" lvl="1" indent="-457200">
                <a:lnSpc>
                  <a:spcPct val="150000"/>
                </a:lnSpc>
                <a:buAutoNum type="arabicPeriod"/>
              </a:pPr>
              <a:r>
                <a:rPr lang="ko-KR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ea"/>
                </a:rPr>
                <a:t>역할분담 및 일정</a:t>
              </a:r>
              <a:endPara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  <a:p>
              <a:endPara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+mj-lt"/>
                <a:ea typeface="문체부 바탕체" panose="02030609000101010101" pitchFamily="17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1111650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0D46A9E-AF5B-4504-97A9-3E7E60AD466F}"/>
              </a:ext>
            </a:extLst>
          </p:cNvPr>
          <p:cNvSpPr txBox="1"/>
          <p:nvPr/>
        </p:nvSpPr>
        <p:spPr>
          <a:xfrm>
            <a:off x="668295" y="2828835"/>
            <a:ext cx="108554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b="1" dirty="0">
                <a:latin typeface="+mn-ea"/>
              </a:rPr>
              <a:t>감사합니다</a:t>
            </a:r>
            <a:r>
              <a:rPr lang="en-US" altLang="ko-KR" sz="7200" b="1" dirty="0">
                <a:latin typeface="+mn-ea"/>
              </a:rPr>
              <a:t>.</a:t>
            </a:r>
            <a:endParaRPr lang="en-US" altLang="ko-KR" sz="54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317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0"/>
    </mc:Choice>
    <mc:Fallback xmlns="">
      <p:transition spd="slow" advTm="189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6</a:t>
              </a:r>
              <a:r>
                <a:rPr lang="ko-KR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개의 방으로 구성된 </a:t>
              </a:r>
              <a:r>
                <a:rPr lang="ko-KR" altLang="en-US"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맵에서</a:t>
              </a:r>
              <a:r>
                <a:rPr lang="ko-KR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술래를 피해 탈출하는</a:t>
              </a:r>
              <a:endPara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pPr algn="ctr"/>
              <a:endPara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pPr algn="ctr"/>
              <a:r>
                <a:rPr lang="ko-KR" altLang="en-US" sz="40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협동</a:t>
              </a:r>
              <a:r>
                <a:rPr lang="en-US" altLang="ko-KR" sz="40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, </a:t>
              </a:r>
              <a:r>
                <a:rPr lang="ko-KR" altLang="en-US" sz="40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비대칭 서바이벌</a:t>
              </a:r>
              <a:r>
                <a:rPr lang="en-US" altLang="ko-KR" sz="40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endParaRPr lang="ko-KR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+mj-lt"/>
                <a:ea typeface="문체부 바탕체" panose="02030609000101010101" pitchFamily="17" charset="-127"/>
              </a:rPr>
              <a:t>게임 소개</a:t>
            </a:r>
          </a:p>
        </p:txBody>
      </p:sp>
    </p:spTree>
    <p:extLst>
      <p:ext uri="{BB962C8B-B14F-4D97-AF65-F5344CB8AC3E}">
        <p14:creationId xmlns:p14="http://schemas.microsoft.com/office/powerpoint/2010/main" val="316822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0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술래를 피해 전력장치를 수리 후</a:t>
              </a:r>
              <a:endParaRPr lang="en-US" altLang="ko-KR" sz="40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pPr algn="ctr"/>
              <a:endParaRPr lang="en-US" altLang="ko-KR" sz="40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pPr algn="ctr"/>
              <a:r>
                <a:rPr lang="ko-KR" altLang="en-US" sz="40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탈출장치를 사용하여 방에서 탈출한다</a:t>
              </a:r>
              <a:r>
                <a:rPr lang="en-US" altLang="ko-KR" sz="40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! </a:t>
              </a:r>
              <a:endParaRPr lang="ko-KR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+mj-lt"/>
                <a:ea typeface="문체부 바탕체" panose="02030609000101010101" pitchFamily="17" charset="-127"/>
              </a:rPr>
              <a:t>게임 소개</a:t>
            </a:r>
          </a:p>
        </p:txBody>
      </p:sp>
    </p:spTree>
    <p:extLst>
      <p:ext uri="{BB962C8B-B14F-4D97-AF65-F5344CB8AC3E}">
        <p14:creationId xmlns:p14="http://schemas.microsoft.com/office/powerpoint/2010/main" val="23677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	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● 장르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		-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비대칭형 서바이벌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	</a:t>
              </a:r>
            </a:p>
            <a:p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	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● 시점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		- 1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인칭 시점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	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●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개발 플랫폼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		-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다이렉트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X 12</a:t>
              </a:r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+mj-lt"/>
                <a:ea typeface="문체부 바탕체" panose="02030609000101010101" pitchFamily="17" charset="-127"/>
              </a:rPr>
              <a:t>게임 사양</a:t>
            </a:r>
          </a:p>
        </p:txBody>
      </p:sp>
    </p:spTree>
    <p:extLst>
      <p:ext uri="{BB962C8B-B14F-4D97-AF65-F5344CB8AC3E}">
        <p14:creationId xmlns:p14="http://schemas.microsoft.com/office/powerpoint/2010/main" val="301422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228891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게임 플로우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91577EC1-267D-5975-6D40-D077399BBA5A}"/>
              </a:ext>
            </a:extLst>
          </p:cNvPr>
          <p:cNvSpPr/>
          <p:nvPr/>
        </p:nvSpPr>
        <p:spPr>
          <a:xfrm>
            <a:off x="645131" y="1943025"/>
            <a:ext cx="2045811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로그인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D4FED0C-B893-760A-ABB6-E207C49B0E39}"/>
              </a:ext>
            </a:extLst>
          </p:cNvPr>
          <p:cNvSpPr/>
          <p:nvPr/>
        </p:nvSpPr>
        <p:spPr>
          <a:xfrm>
            <a:off x="635314" y="2999803"/>
            <a:ext cx="2045813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 실행</a:t>
            </a: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37A6EEE1-CC04-13EC-6C19-D2376AAC33C8}"/>
              </a:ext>
            </a:extLst>
          </p:cNvPr>
          <p:cNvCxnSpPr>
            <a:cxnSpLocks/>
          </p:cNvCxnSpPr>
          <p:nvPr/>
        </p:nvCxnSpPr>
        <p:spPr>
          <a:xfrm flipV="1">
            <a:off x="1632460" y="2420820"/>
            <a:ext cx="1" cy="574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7C7B8909-F892-9EE9-9069-691E0BAB54C4}"/>
              </a:ext>
            </a:extLst>
          </p:cNvPr>
          <p:cNvSpPr/>
          <p:nvPr/>
        </p:nvSpPr>
        <p:spPr>
          <a:xfrm>
            <a:off x="635314" y="3996864"/>
            <a:ext cx="10626879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서버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CA5438CB-389B-CCDD-020C-C9C8E1980244}"/>
              </a:ext>
            </a:extLst>
          </p:cNvPr>
          <p:cNvCxnSpPr>
            <a:cxnSpLocks/>
          </p:cNvCxnSpPr>
          <p:nvPr/>
        </p:nvCxnSpPr>
        <p:spPr>
          <a:xfrm flipV="1">
            <a:off x="1780511" y="3477598"/>
            <a:ext cx="0" cy="511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14CD783-D4BB-C3A1-9899-A149077CFD29}"/>
              </a:ext>
            </a:extLst>
          </p:cNvPr>
          <p:cNvCxnSpPr>
            <a:cxnSpLocks/>
          </p:cNvCxnSpPr>
          <p:nvPr/>
        </p:nvCxnSpPr>
        <p:spPr>
          <a:xfrm>
            <a:off x="1488382" y="3477598"/>
            <a:ext cx="0" cy="525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E12D8973-8F11-BA2E-94D7-81550779F879}"/>
              </a:ext>
            </a:extLst>
          </p:cNvPr>
          <p:cNvSpPr/>
          <p:nvPr/>
        </p:nvSpPr>
        <p:spPr>
          <a:xfrm>
            <a:off x="645130" y="4925229"/>
            <a:ext cx="2201092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데이터베이스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4B660EB-0A33-8F26-060F-43DC374CDE32}"/>
              </a:ext>
            </a:extLst>
          </p:cNvPr>
          <p:cNvCxnSpPr>
            <a:cxnSpLocks/>
          </p:cNvCxnSpPr>
          <p:nvPr/>
        </p:nvCxnSpPr>
        <p:spPr>
          <a:xfrm>
            <a:off x="1492344" y="4474659"/>
            <a:ext cx="0" cy="450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5EC2FF3-60A6-BC04-49AA-4908C40F5418}"/>
              </a:ext>
            </a:extLst>
          </p:cNvPr>
          <p:cNvCxnSpPr>
            <a:cxnSpLocks/>
          </p:cNvCxnSpPr>
          <p:nvPr/>
        </p:nvCxnSpPr>
        <p:spPr>
          <a:xfrm flipV="1">
            <a:off x="1797929" y="4474659"/>
            <a:ext cx="0" cy="450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E63B407-98B3-A988-8372-1BAAACA3E5C3}"/>
              </a:ext>
            </a:extLst>
          </p:cNvPr>
          <p:cNvSpPr txBox="1"/>
          <p:nvPr/>
        </p:nvSpPr>
        <p:spPr>
          <a:xfrm>
            <a:off x="645130" y="5375799"/>
            <a:ext cx="221090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아이디 체크</a:t>
            </a:r>
            <a:endParaRPr lang="en-US" altLang="ko-KR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플레이어 정보 확인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E9AD83-32A6-B72D-0949-DF3001520366}"/>
              </a:ext>
            </a:extLst>
          </p:cNvPr>
          <p:cNvSpPr txBox="1"/>
          <p:nvPr/>
        </p:nvSpPr>
        <p:spPr>
          <a:xfrm>
            <a:off x="1800573" y="3633476"/>
            <a:ext cx="4934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TCP</a:t>
            </a:r>
            <a:endParaRPr lang="ko-KR" altLang="en-US" sz="1050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86FA535F-E57E-E117-6A94-E73833854328}"/>
              </a:ext>
            </a:extLst>
          </p:cNvPr>
          <p:cNvSpPr/>
          <p:nvPr/>
        </p:nvSpPr>
        <p:spPr>
          <a:xfrm>
            <a:off x="3591858" y="1937311"/>
            <a:ext cx="2045811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로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비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D33541C-6173-B94B-B95C-19C13190E85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2690942" y="2176208"/>
            <a:ext cx="90091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C2A60F17-287F-13DE-BDBC-579AE5C05EE9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5642690" y="2175273"/>
            <a:ext cx="803697" cy="3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30216046-1DEA-AB66-F30F-74A2D79DD2BB}"/>
              </a:ext>
            </a:extLst>
          </p:cNvPr>
          <p:cNvSpPr/>
          <p:nvPr/>
        </p:nvSpPr>
        <p:spPr>
          <a:xfrm>
            <a:off x="6446387" y="1939684"/>
            <a:ext cx="2045811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게임룸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AD3DC33-400E-FDAB-86F1-1B639C5DE62C}"/>
              </a:ext>
            </a:extLst>
          </p:cNvPr>
          <p:cNvSpPr/>
          <p:nvPr/>
        </p:nvSpPr>
        <p:spPr>
          <a:xfrm>
            <a:off x="9216383" y="1937311"/>
            <a:ext cx="2045811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인게임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2DF9B7A-C0AC-9F3C-57CB-5F4678C3E71A}"/>
              </a:ext>
            </a:extLst>
          </p:cNvPr>
          <p:cNvCxnSpPr>
            <a:cxnSpLocks/>
            <a:stCxn id="25" idx="3"/>
            <a:endCxn id="29" idx="1"/>
          </p:cNvCxnSpPr>
          <p:nvPr/>
        </p:nvCxnSpPr>
        <p:spPr>
          <a:xfrm flipV="1">
            <a:off x="8492198" y="2176209"/>
            <a:ext cx="724185" cy="2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777B2E8E-D1F3-4374-58A6-52D19A4115CB}"/>
              </a:ext>
            </a:extLst>
          </p:cNvPr>
          <p:cNvSpPr/>
          <p:nvPr/>
        </p:nvSpPr>
        <p:spPr>
          <a:xfrm>
            <a:off x="3591858" y="4925228"/>
            <a:ext cx="2201092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Room Manager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D3331570-CE2A-C662-67C5-FACFDA99EA12}"/>
              </a:ext>
            </a:extLst>
          </p:cNvPr>
          <p:cNvSpPr/>
          <p:nvPr/>
        </p:nvSpPr>
        <p:spPr>
          <a:xfrm>
            <a:off x="6446387" y="4919190"/>
            <a:ext cx="2201092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게임 룸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B5FB3E2C-61AC-D898-71BC-94CAB19AD30D}"/>
              </a:ext>
            </a:extLst>
          </p:cNvPr>
          <p:cNvSpPr/>
          <p:nvPr/>
        </p:nvSpPr>
        <p:spPr>
          <a:xfrm>
            <a:off x="9216383" y="4919189"/>
            <a:ext cx="2201092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인게임</a:t>
            </a:r>
            <a:r>
              <a:rPr lang="ko-KR" altLang="en-US" b="1" dirty="0">
                <a:solidFill>
                  <a:schemeClr val="tx1"/>
                </a:solidFill>
              </a:rPr>
              <a:t> 컨텐츠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CCFA44B-EDFB-6EC9-DA24-9F4079CA8467}"/>
              </a:ext>
            </a:extLst>
          </p:cNvPr>
          <p:cNvSpPr txBox="1"/>
          <p:nvPr/>
        </p:nvSpPr>
        <p:spPr>
          <a:xfrm>
            <a:off x="3591858" y="5396984"/>
            <a:ext cx="22109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방 정보 확인 </a:t>
            </a:r>
            <a:r>
              <a:rPr lang="en-US" altLang="ko-KR" sz="1050" dirty="0"/>
              <a:t>(</a:t>
            </a:r>
            <a:r>
              <a:rPr lang="ko-KR" altLang="en-US" sz="1050" dirty="0" err="1"/>
              <a:t>몆명</a:t>
            </a:r>
            <a:r>
              <a:rPr lang="ko-KR" altLang="en-US" sz="1050" dirty="0"/>
              <a:t> 있는가</a:t>
            </a:r>
            <a:r>
              <a:rPr lang="en-US" altLang="ko-KR" sz="1050" dirty="0"/>
              <a:t>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방 </a:t>
            </a:r>
            <a:r>
              <a:rPr lang="ko-KR" altLang="en-US" sz="1050" dirty="0" err="1"/>
              <a:t>선택시</a:t>
            </a:r>
            <a:r>
              <a:rPr lang="ko-KR" altLang="en-US" sz="1050" dirty="0"/>
              <a:t> 플레이어를 방으로 씬 이동</a:t>
            </a:r>
            <a:endParaRPr lang="en-US" altLang="ko-KR" sz="1050" dirty="0"/>
          </a:p>
          <a:p>
            <a:endParaRPr lang="ko-KR" altLang="en-US" sz="1050" dirty="0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1F6C2BE2-9041-C2E9-BC1C-29488126E06A}"/>
              </a:ext>
            </a:extLst>
          </p:cNvPr>
          <p:cNvCxnSpPr>
            <a:cxnSpLocks/>
          </p:cNvCxnSpPr>
          <p:nvPr/>
        </p:nvCxnSpPr>
        <p:spPr>
          <a:xfrm>
            <a:off x="4540736" y="2415106"/>
            <a:ext cx="0" cy="1574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516F1CF1-B0AA-008E-75AA-C3BCE958C562}"/>
              </a:ext>
            </a:extLst>
          </p:cNvPr>
          <p:cNvCxnSpPr>
            <a:cxnSpLocks/>
          </p:cNvCxnSpPr>
          <p:nvPr/>
        </p:nvCxnSpPr>
        <p:spPr>
          <a:xfrm flipV="1">
            <a:off x="4806739" y="2415106"/>
            <a:ext cx="0" cy="1581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F4CAFDFD-1193-F864-FA96-2E6CF43F987B}"/>
              </a:ext>
            </a:extLst>
          </p:cNvPr>
          <p:cNvCxnSpPr>
            <a:cxnSpLocks/>
          </p:cNvCxnSpPr>
          <p:nvPr/>
        </p:nvCxnSpPr>
        <p:spPr>
          <a:xfrm>
            <a:off x="4526889" y="4474659"/>
            <a:ext cx="0" cy="450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8E089557-8504-C170-ED25-6B922DF0542A}"/>
              </a:ext>
            </a:extLst>
          </p:cNvPr>
          <p:cNvCxnSpPr>
            <a:cxnSpLocks/>
          </p:cNvCxnSpPr>
          <p:nvPr/>
        </p:nvCxnSpPr>
        <p:spPr>
          <a:xfrm flipV="1">
            <a:off x="4832474" y="4474659"/>
            <a:ext cx="0" cy="450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BCA6DD4C-54ED-12FA-ED90-E84BE7FA4A86}"/>
              </a:ext>
            </a:extLst>
          </p:cNvPr>
          <p:cNvSpPr txBox="1"/>
          <p:nvPr/>
        </p:nvSpPr>
        <p:spPr>
          <a:xfrm>
            <a:off x="6441479" y="5430044"/>
            <a:ext cx="22109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맵 정보 확인</a:t>
            </a:r>
            <a:endParaRPr lang="en-US" altLang="ko-KR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 err="1"/>
              <a:t>유저간의</a:t>
            </a:r>
            <a:r>
              <a:rPr lang="ko-KR" altLang="en-US" sz="1050" dirty="0"/>
              <a:t> 채팅기능</a:t>
            </a:r>
            <a:endParaRPr lang="en-US" altLang="ko-KR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준비 </a:t>
            </a:r>
            <a:r>
              <a:rPr lang="en-US" altLang="ko-KR" sz="1050" dirty="0"/>
              <a:t>/ </a:t>
            </a:r>
            <a:r>
              <a:rPr lang="ko-KR" altLang="en-US" sz="1050" dirty="0"/>
              <a:t>설정 커스터마이징</a:t>
            </a:r>
            <a:endParaRPr lang="en-US" altLang="ko-KR" sz="1050" dirty="0"/>
          </a:p>
          <a:p>
            <a:endParaRPr lang="ko-KR" altLang="en-US" sz="1050" dirty="0"/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9AB0D0AB-BBD5-98C5-221A-994330086F51}"/>
              </a:ext>
            </a:extLst>
          </p:cNvPr>
          <p:cNvCxnSpPr>
            <a:cxnSpLocks/>
          </p:cNvCxnSpPr>
          <p:nvPr/>
        </p:nvCxnSpPr>
        <p:spPr>
          <a:xfrm>
            <a:off x="7378161" y="2422623"/>
            <a:ext cx="0" cy="1574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2F632C48-184D-7907-1831-42F1C8EB4A28}"/>
              </a:ext>
            </a:extLst>
          </p:cNvPr>
          <p:cNvCxnSpPr>
            <a:cxnSpLocks/>
          </p:cNvCxnSpPr>
          <p:nvPr/>
        </p:nvCxnSpPr>
        <p:spPr>
          <a:xfrm flipV="1">
            <a:off x="7606544" y="2407589"/>
            <a:ext cx="0" cy="1581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E2B29290-41A5-11DD-08C4-AE02E908AEF7}"/>
              </a:ext>
            </a:extLst>
          </p:cNvPr>
          <p:cNvCxnSpPr>
            <a:cxnSpLocks/>
          </p:cNvCxnSpPr>
          <p:nvPr/>
        </p:nvCxnSpPr>
        <p:spPr>
          <a:xfrm>
            <a:off x="7326694" y="4467142"/>
            <a:ext cx="0" cy="450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DDC2222B-0E42-CD47-722E-E897F34D1CAA}"/>
              </a:ext>
            </a:extLst>
          </p:cNvPr>
          <p:cNvCxnSpPr>
            <a:cxnSpLocks/>
          </p:cNvCxnSpPr>
          <p:nvPr/>
        </p:nvCxnSpPr>
        <p:spPr>
          <a:xfrm flipV="1">
            <a:off x="7632279" y="4467142"/>
            <a:ext cx="0" cy="450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D0899FC4-ACE9-3F39-745D-719EBF468F6C}"/>
              </a:ext>
            </a:extLst>
          </p:cNvPr>
          <p:cNvCxnSpPr>
            <a:cxnSpLocks/>
          </p:cNvCxnSpPr>
          <p:nvPr/>
        </p:nvCxnSpPr>
        <p:spPr>
          <a:xfrm>
            <a:off x="10214370" y="2422623"/>
            <a:ext cx="0" cy="1574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5FEF1A07-E66F-495F-E9F1-F04EFBE7B8C3}"/>
              </a:ext>
            </a:extLst>
          </p:cNvPr>
          <p:cNvCxnSpPr>
            <a:cxnSpLocks/>
          </p:cNvCxnSpPr>
          <p:nvPr/>
        </p:nvCxnSpPr>
        <p:spPr>
          <a:xfrm flipV="1">
            <a:off x="10480373" y="2422623"/>
            <a:ext cx="0" cy="1581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0F9B8037-4B66-A221-9EFC-A9EDF2506D5D}"/>
              </a:ext>
            </a:extLst>
          </p:cNvPr>
          <p:cNvCxnSpPr>
            <a:cxnSpLocks/>
          </p:cNvCxnSpPr>
          <p:nvPr/>
        </p:nvCxnSpPr>
        <p:spPr>
          <a:xfrm>
            <a:off x="10200523" y="4482176"/>
            <a:ext cx="0" cy="450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62885ADD-505D-0509-0AA0-6C3D4F5A1C5E}"/>
              </a:ext>
            </a:extLst>
          </p:cNvPr>
          <p:cNvCxnSpPr>
            <a:cxnSpLocks/>
          </p:cNvCxnSpPr>
          <p:nvPr/>
        </p:nvCxnSpPr>
        <p:spPr>
          <a:xfrm flipV="1">
            <a:off x="10506108" y="4482176"/>
            <a:ext cx="0" cy="450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A0736AE4-0424-C4D2-8E2F-412D2CEE9DEA}"/>
              </a:ext>
            </a:extLst>
          </p:cNvPr>
          <p:cNvSpPr txBox="1"/>
          <p:nvPr/>
        </p:nvSpPr>
        <p:spPr>
          <a:xfrm>
            <a:off x="9211475" y="5416572"/>
            <a:ext cx="22109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 err="1"/>
              <a:t>플레이어간의</a:t>
            </a:r>
            <a:r>
              <a:rPr lang="ko-KR" altLang="en-US" sz="1050" dirty="0"/>
              <a:t> 상호작용</a:t>
            </a:r>
            <a:endParaRPr lang="en-US" altLang="ko-KR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미니게임</a:t>
            </a:r>
            <a:endParaRPr lang="en-US" altLang="ko-KR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탈출장치</a:t>
            </a:r>
            <a:endParaRPr lang="en-US" altLang="ko-KR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술래의 </a:t>
            </a:r>
            <a:r>
              <a:rPr lang="ko-KR" altLang="en-US" sz="1050" dirty="0" err="1"/>
              <a:t>피킹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2238540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+mj-lt"/>
                <a:ea typeface="문체부 바탕체" panose="02030609000101010101" pitchFamily="17" charset="-127"/>
              </a:rPr>
              <a:t>로비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DE3CBB-B220-5B13-5808-6020D8069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648" y="2040837"/>
            <a:ext cx="6192441" cy="3480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57BF4F-3FF1-4370-387E-C7042580037B}"/>
              </a:ext>
            </a:extLst>
          </p:cNvPr>
          <p:cNvSpPr txBox="1"/>
          <p:nvPr/>
        </p:nvSpPr>
        <p:spPr>
          <a:xfrm>
            <a:off x="6895609" y="2591385"/>
            <a:ext cx="49942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커스터마이징 모드</a:t>
            </a:r>
            <a:endParaRPr lang="en-US" altLang="ko-KR" sz="2000" dirty="0"/>
          </a:p>
          <a:p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 err="1"/>
              <a:t>미니맵</a:t>
            </a:r>
            <a:r>
              <a:rPr lang="ko-KR" altLang="en-US" sz="2000" dirty="0"/>
              <a:t> 미리보기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간단 튜토리얼 영상 </a:t>
            </a:r>
            <a:r>
              <a:rPr lang="en-US" altLang="ko-KR" sz="2000" dirty="0"/>
              <a:t>or </a:t>
            </a:r>
            <a:r>
              <a:rPr lang="ko-KR" altLang="en-US" sz="2000" dirty="0"/>
              <a:t>설명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 err="1"/>
              <a:t>유저간의</a:t>
            </a:r>
            <a:r>
              <a:rPr lang="ko-KR" altLang="en-US" sz="2000" dirty="0"/>
              <a:t> 채팅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2386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284484" y="1185349"/>
            <a:ext cx="11538548" cy="4972877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>
                <a:latin typeface="+mj-lt"/>
                <a:ea typeface="문체부 바탕체" panose="02030609000101010101" pitchFamily="17" charset="-127"/>
              </a:rPr>
              <a:t>인게임</a:t>
            </a:r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 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1CCACE-0933-77FF-2DFA-F16387D81CC4}"/>
              </a:ext>
            </a:extLst>
          </p:cNvPr>
          <p:cNvSpPr txBox="1"/>
          <p:nvPr/>
        </p:nvSpPr>
        <p:spPr>
          <a:xfrm>
            <a:off x="3391546" y="1535471"/>
            <a:ext cx="5408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사용할 </a:t>
            </a:r>
            <a:r>
              <a:rPr lang="ko-KR" altLang="en-US" sz="2000" dirty="0" err="1"/>
              <a:t>에셋</a:t>
            </a:r>
            <a:r>
              <a:rPr lang="en-US" altLang="ko-KR" sz="2000" dirty="0"/>
              <a:t>(</a:t>
            </a:r>
            <a:r>
              <a:rPr lang="ko-KR" altLang="en-US" sz="2000" dirty="0"/>
              <a:t>캐릭터</a:t>
            </a:r>
            <a:r>
              <a:rPr lang="en-US" altLang="ko-KR" sz="2000" dirty="0"/>
              <a:t>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2DACAA-A821-B18C-3F1E-44584582BA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817" y="1935581"/>
            <a:ext cx="6187882" cy="4125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140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/>
          <p:cNvGrpSpPr/>
          <p:nvPr/>
        </p:nvGrpSpPr>
        <p:grpSpPr>
          <a:xfrm>
            <a:off x="165463" y="1027743"/>
            <a:ext cx="11843657" cy="5503686"/>
            <a:chOff x="444501" y="972043"/>
            <a:chExt cx="9983751" cy="4972877"/>
          </a:xfrm>
          <a:effectLst>
            <a:outerShdw blurRad="1651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직사각형 6"/>
            <p:cNvSpPr/>
            <p:nvPr/>
          </p:nvSpPr>
          <p:spPr>
            <a:xfrm>
              <a:off x="444501" y="1190987"/>
              <a:ext cx="9983751" cy="47539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							</a:t>
              </a:r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1072114" y="972043"/>
              <a:ext cx="190142" cy="218944"/>
            </a:xfrm>
            <a:prstGeom prst="triangle">
              <a:avLst/>
            </a:prstGeom>
            <a:solidFill>
              <a:schemeClr val="bg1"/>
            </a:solidFill>
            <a:ln w="12065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284484" y="213306"/>
            <a:ext cx="2747474" cy="705412"/>
          </a:xfrm>
          <a:prstGeom prst="roundRect">
            <a:avLst/>
          </a:prstGeom>
          <a:solidFill>
            <a:srgbClr val="1EC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>
                <a:latin typeface="+mj-lt"/>
                <a:ea typeface="문체부 바탕체" panose="02030609000101010101" pitchFamily="17" charset="-127"/>
              </a:rPr>
              <a:t>인게임</a:t>
            </a:r>
            <a:r>
              <a:rPr lang="ko-KR" altLang="en-US" sz="3600" dirty="0">
                <a:latin typeface="+mj-lt"/>
                <a:ea typeface="문체부 바탕체" panose="02030609000101010101" pitchFamily="17" charset="-127"/>
              </a:rPr>
              <a:t> 설명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C1707D-4C23-96BE-41AE-9CC7AAAB9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560" y="1357451"/>
            <a:ext cx="3912817" cy="27374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609F73-06D6-2505-54FF-ED96E475F950}"/>
              </a:ext>
            </a:extLst>
          </p:cNvPr>
          <p:cNvSpPr txBox="1"/>
          <p:nvPr/>
        </p:nvSpPr>
        <p:spPr>
          <a:xfrm>
            <a:off x="5909489" y="2173347"/>
            <a:ext cx="5238518" cy="3454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&lt;</a:t>
            </a:r>
            <a:r>
              <a:rPr lang="ko-KR" altLang="en-US" sz="2000" dirty="0" err="1"/>
              <a:t>인게임</a:t>
            </a:r>
            <a:r>
              <a:rPr lang="ko-KR" altLang="en-US" sz="2000" dirty="0"/>
              <a:t> 맵 구조 예시</a:t>
            </a:r>
            <a:r>
              <a:rPr lang="en-US" altLang="ko-KR" sz="2000" dirty="0"/>
              <a:t>&gt;</a:t>
            </a:r>
          </a:p>
          <a:p>
            <a:pPr algn="ctr"/>
            <a:endParaRPr lang="en-US" altLang="ko-KR" sz="2000" dirty="0"/>
          </a:p>
          <a:p>
            <a:pPr marL="171450" indent="-171450">
              <a:buFontTx/>
              <a:buChar char="-"/>
            </a:pPr>
            <a:r>
              <a:rPr lang="ko-KR" altLang="en-US" sz="1050" dirty="0"/>
              <a:t>총 </a:t>
            </a:r>
            <a:r>
              <a:rPr lang="en-US" altLang="ko-KR" sz="1050" dirty="0"/>
              <a:t>6~7</a:t>
            </a:r>
            <a:r>
              <a:rPr lang="ko-KR" altLang="en-US" sz="1050" dirty="0"/>
              <a:t>개의 방으로 구성된 </a:t>
            </a:r>
            <a:r>
              <a:rPr lang="ko-KR" altLang="en-US" sz="1050" dirty="0" err="1"/>
              <a:t>맵을</a:t>
            </a:r>
            <a:r>
              <a:rPr lang="ko-KR" altLang="en-US" sz="1050" dirty="0"/>
              <a:t> 가지고 있다</a:t>
            </a:r>
            <a:r>
              <a:rPr lang="en-US" altLang="ko-KR" sz="105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50" dirty="0"/>
              <a:t>방들은 전부 상당히 어두운 상태이다</a:t>
            </a:r>
            <a:r>
              <a:rPr lang="en-US" altLang="ko-KR" sz="1050" dirty="0"/>
              <a:t>. (</a:t>
            </a:r>
            <a:r>
              <a:rPr lang="ko-KR" altLang="en-US" sz="1050" dirty="0"/>
              <a:t>시간대 기준 약 새벽</a:t>
            </a:r>
            <a:r>
              <a:rPr lang="en-US" altLang="ko-KR" sz="1050" dirty="0"/>
              <a:t>2</a:t>
            </a:r>
            <a:r>
              <a:rPr lang="ko-KR" altLang="en-US" sz="1050" dirty="0"/>
              <a:t>시 느낌</a:t>
            </a:r>
            <a:r>
              <a:rPr lang="en-US" altLang="ko-KR" sz="1050" dirty="0"/>
              <a:t>)</a:t>
            </a:r>
          </a:p>
          <a:p>
            <a:endParaRPr lang="en-US" altLang="ko-KR" sz="1050" dirty="0"/>
          </a:p>
          <a:p>
            <a:pPr marL="171450" indent="-171450">
              <a:buFontTx/>
              <a:buChar char="-"/>
            </a:pPr>
            <a:endParaRPr lang="en-US" altLang="ko-KR" sz="1050" dirty="0"/>
          </a:p>
          <a:p>
            <a:pPr marL="228600" indent="-228600">
              <a:buAutoNum type="arabicPeriod"/>
            </a:pPr>
            <a:r>
              <a:rPr lang="ko-KR" altLang="en-US" sz="1050" dirty="0"/>
              <a:t>피아노방 </a:t>
            </a:r>
            <a:endParaRPr lang="en-US" altLang="ko-KR" sz="1050" dirty="0"/>
          </a:p>
          <a:p>
            <a:r>
              <a:rPr lang="en-US" altLang="ko-KR" sz="1050" dirty="0"/>
              <a:t>	</a:t>
            </a:r>
            <a:r>
              <a:rPr lang="ko-KR" altLang="en-US" sz="1050" dirty="0"/>
              <a:t>특징 </a:t>
            </a:r>
            <a:r>
              <a:rPr lang="en-US" altLang="ko-KR" sz="1050" dirty="0"/>
              <a:t>: </a:t>
            </a:r>
            <a:r>
              <a:rPr lang="ko-KR" altLang="en-US" sz="1050" dirty="0"/>
              <a:t>방 가운데 피아노를 기점으로 음악실 느낌을 하고 있다</a:t>
            </a:r>
            <a:r>
              <a:rPr lang="en-US" altLang="ko-KR" sz="1050" dirty="0"/>
              <a:t>.</a:t>
            </a:r>
          </a:p>
          <a:p>
            <a:pPr marL="228600" indent="-228600">
              <a:buAutoNum type="arabicPeriod" startAt="2"/>
            </a:pPr>
            <a:r>
              <a:rPr lang="ko-KR" altLang="en-US" sz="1050" dirty="0"/>
              <a:t>숲</a:t>
            </a:r>
            <a:endParaRPr lang="en-US" altLang="ko-KR" sz="1050" dirty="0"/>
          </a:p>
          <a:p>
            <a:r>
              <a:rPr lang="en-US" altLang="ko-KR" sz="1050" dirty="0"/>
              <a:t>	</a:t>
            </a:r>
            <a:r>
              <a:rPr lang="ko-KR" altLang="en-US" sz="1050" dirty="0"/>
              <a:t>특징 </a:t>
            </a:r>
            <a:r>
              <a:rPr lang="en-US" altLang="ko-KR" sz="1050" dirty="0"/>
              <a:t>: </a:t>
            </a:r>
            <a:r>
              <a:rPr lang="ko-KR" altLang="en-US" sz="1050" dirty="0" err="1"/>
              <a:t>숲속에</a:t>
            </a:r>
            <a:r>
              <a:rPr lang="ko-KR" altLang="en-US" sz="1050" dirty="0"/>
              <a:t> 오두막집이 여러 개 있으며 어두운 밤을 배경으로 한다</a:t>
            </a:r>
            <a:r>
              <a:rPr lang="en-US" altLang="ko-KR" sz="1050" dirty="0"/>
              <a:t>.</a:t>
            </a:r>
          </a:p>
          <a:p>
            <a:pPr marL="228600" indent="-228600">
              <a:buAutoNum type="arabicPeriod" startAt="3"/>
            </a:pPr>
            <a:r>
              <a:rPr lang="ko-KR" altLang="en-US" sz="1050" dirty="0" err="1"/>
              <a:t>복도방</a:t>
            </a:r>
            <a:endParaRPr lang="en-US" altLang="ko-KR" sz="1050" dirty="0"/>
          </a:p>
          <a:p>
            <a:r>
              <a:rPr lang="en-US" altLang="ko-KR" sz="1050" dirty="0"/>
              <a:t>	</a:t>
            </a:r>
            <a:r>
              <a:rPr lang="ko-KR" altLang="en-US" sz="1050" dirty="0"/>
              <a:t>특징 </a:t>
            </a:r>
            <a:r>
              <a:rPr lang="en-US" altLang="ko-KR" sz="1050" dirty="0"/>
              <a:t>: </a:t>
            </a:r>
            <a:r>
              <a:rPr lang="ko-KR" altLang="en-US" sz="1050" dirty="0"/>
              <a:t>맵 중앙에 위치하며 각방을 연결하는 역할을 한다</a:t>
            </a:r>
            <a:r>
              <a:rPr lang="en-US" altLang="ko-KR" sz="1050" dirty="0"/>
              <a:t>.</a:t>
            </a:r>
          </a:p>
          <a:p>
            <a:pPr marL="228600" indent="-228600">
              <a:buAutoNum type="arabicPeriod" startAt="4"/>
            </a:pPr>
            <a:r>
              <a:rPr lang="ko-KR" altLang="en-US" sz="1050" dirty="0"/>
              <a:t>큐브</a:t>
            </a:r>
            <a:endParaRPr lang="en-US" altLang="ko-KR" sz="1050" dirty="0"/>
          </a:p>
          <a:p>
            <a:r>
              <a:rPr lang="en-US" altLang="ko-KR" sz="1050" dirty="0"/>
              <a:t>	</a:t>
            </a:r>
            <a:r>
              <a:rPr lang="ko-KR" altLang="en-US" sz="1050" dirty="0"/>
              <a:t>특징 </a:t>
            </a:r>
            <a:r>
              <a:rPr lang="en-US" altLang="ko-KR" sz="1050" dirty="0"/>
              <a:t>: </a:t>
            </a:r>
            <a:r>
              <a:rPr lang="ko-KR" altLang="en-US" sz="1050" dirty="0" err="1"/>
              <a:t>큐브형식으로</a:t>
            </a:r>
            <a:r>
              <a:rPr lang="ko-KR" altLang="en-US" sz="1050" dirty="0"/>
              <a:t> 된 방들이 </a:t>
            </a:r>
            <a:r>
              <a:rPr lang="ko-KR" altLang="en-US" sz="1050" dirty="0" err="1"/>
              <a:t>모여있는</a:t>
            </a:r>
            <a:r>
              <a:rPr lang="ko-KR" altLang="en-US" sz="1050" dirty="0"/>
              <a:t> 구조이다</a:t>
            </a:r>
            <a:r>
              <a:rPr lang="en-US" altLang="ko-KR" sz="1050" dirty="0"/>
              <a:t>.</a:t>
            </a:r>
          </a:p>
          <a:p>
            <a:r>
              <a:rPr lang="en-US" altLang="ko-KR" sz="1050" dirty="0"/>
              <a:t>5.   </a:t>
            </a:r>
            <a:r>
              <a:rPr lang="ko-KR" altLang="en-US" sz="1050" dirty="0"/>
              <a:t>교실</a:t>
            </a:r>
            <a:endParaRPr lang="en-US" altLang="ko-KR" sz="1050" dirty="0"/>
          </a:p>
          <a:p>
            <a:r>
              <a:rPr lang="en-US" altLang="ko-KR" sz="1050" dirty="0"/>
              <a:t>	</a:t>
            </a:r>
            <a:r>
              <a:rPr lang="ko-KR" altLang="en-US" sz="1050" dirty="0"/>
              <a:t>특징 </a:t>
            </a:r>
            <a:r>
              <a:rPr lang="en-US" altLang="ko-KR" sz="1050" dirty="0"/>
              <a:t>: </a:t>
            </a:r>
            <a:r>
              <a:rPr lang="ko-KR" altLang="en-US" sz="1050" dirty="0"/>
              <a:t>학교 내 교실 거의 과학실과 유사한 구조를 가지고 있다</a:t>
            </a:r>
            <a:r>
              <a:rPr lang="en-US" altLang="ko-KR" sz="1050" dirty="0"/>
              <a:t>.</a:t>
            </a:r>
          </a:p>
          <a:p>
            <a:pPr marL="228600" indent="-228600">
              <a:buAutoNum type="arabicPeriod" startAt="6"/>
            </a:pPr>
            <a:r>
              <a:rPr lang="ko-KR" altLang="en-US" sz="1050" dirty="0"/>
              <a:t>방송실</a:t>
            </a:r>
            <a:endParaRPr lang="en-US" altLang="ko-KR" sz="1050" dirty="0"/>
          </a:p>
          <a:p>
            <a:r>
              <a:rPr lang="en-US" altLang="ko-KR" sz="1050" dirty="0"/>
              <a:t>	</a:t>
            </a:r>
            <a:r>
              <a:rPr lang="ko-KR" altLang="en-US" sz="1050" dirty="0"/>
              <a:t>특징 </a:t>
            </a:r>
            <a:r>
              <a:rPr lang="en-US" altLang="ko-KR" sz="1050" dirty="0"/>
              <a:t>: </a:t>
            </a:r>
            <a:r>
              <a:rPr lang="ko-KR" altLang="en-US" sz="1050" dirty="0"/>
              <a:t>방송국의 </a:t>
            </a:r>
            <a:r>
              <a:rPr lang="ko-KR" altLang="en-US" sz="1050" dirty="0" err="1"/>
              <a:t>방송실같은</a:t>
            </a:r>
            <a:r>
              <a:rPr lang="ko-KR" altLang="en-US" sz="1050" dirty="0"/>
              <a:t> 느낌을 가지고 있으며 많은 숨을 공간을 </a:t>
            </a:r>
            <a:r>
              <a:rPr lang="en-US" altLang="ko-KR" sz="1050" dirty="0"/>
              <a:t>	         </a:t>
            </a:r>
            <a:r>
              <a:rPr lang="ko-KR" altLang="en-US" sz="1050" dirty="0"/>
              <a:t>제공하고 있다</a:t>
            </a:r>
            <a:r>
              <a:rPr lang="en-US" altLang="ko-KR" sz="1050" dirty="0"/>
              <a:t>.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8ACD3CF-8914-8A14-17A0-B5B92072C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560" y="4094925"/>
            <a:ext cx="3912817" cy="220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77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1106</TotalTime>
  <Words>861</Words>
  <Application>Microsoft Office PowerPoint</Application>
  <PresentationFormat>와이드스크린</PresentationFormat>
  <Paragraphs>214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Whitney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김우빈(2017182007)</cp:lastModifiedBy>
  <cp:revision>147</cp:revision>
  <dcterms:created xsi:type="dcterms:W3CDTF">2018-03-06T08:13:05Z</dcterms:created>
  <dcterms:modified xsi:type="dcterms:W3CDTF">2022-11-16T16:03:12Z</dcterms:modified>
</cp:coreProperties>
</file>

<file path=docProps/thumbnail.jpeg>
</file>